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72"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Velkommen til foreldremøtet!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7cfa9e8bdc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7cfa9e8bdc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Her er agenda for møtet.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fdcd0a1992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fdcd0a199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200"/>
              <a:t>Opplæringslova sier at elevar og foreldre skal få den informasjonen dei har bruk for …</a:t>
            </a:r>
            <a:endParaRPr sz="1200"/>
          </a:p>
          <a:p>
            <a:pPr marL="0" lvl="0" indent="0" algn="l" rtl="0">
              <a:spcBef>
                <a:spcPts val="0"/>
              </a:spcBef>
              <a:spcAft>
                <a:spcPts val="0"/>
              </a:spcAft>
              <a:buNone/>
            </a:pPr>
            <a:r>
              <a:rPr lang="no" sz="1200"/>
              <a:t>For at alle trinn skal få den same informasjonen, så deltek leiinga på alle foreldremøta. </a:t>
            </a:r>
            <a:endParaRPr sz="1200"/>
          </a:p>
          <a:p>
            <a:pPr marL="0" lvl="0" indent="0" algn="l" rtl="0">
              <a:spcBef>
                <a:spcPts val="0"/>
              </a:spcBef>
              <a:spcAft>
                <a:spcPts val="0"/>
              </a:spcAft>
              <a:buNone/>
            </a:pPr>
            <a:r>
              <a:rPr lang="no" sz="1200"/>
              <a:t>Eg kan ikkje seie alt, derfor har eg lagt inn mange lenker sånn at de kan gå inn på dei, om de vil.</a:t>
            </a:r>
            <a:endParaRPr sz="1200"/>
          </a:p>
          <a:p>
            <a:pPr marL="0" lvl="0" indent="0" algn="l" rtl="0">
              <a:spcBef>
                <a:spcPts val="0"/>
              </a:spcBef>
              <a:spcAft>
                <a:spcPts val="0"/>
              </a:spcAft>
              <a:buNone/>
            </a:pPr>
            <a:endParaRP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h3b9eee0dab0d7e71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h3b9eee0dab0d7e7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200"/>
              <a:t>Opplæringslova sier at elevar og foreldre skal få den informasjonen dei har bruk for …</a:t>
            </a:r>
            <a:endParaRPr sz="1200"/>
          </a:p>
          <a:p>
            <a:pPr marL="0" lvl="0" indent="0" algn="l" rtl="0">
              <a:spcBef>
                <a:spcPts val="0"/>
              </a:spcBef>
              <a:spcAft>
                <a:spcPts val="0"/>
              </a:spcAft>
              <a:buNone/>
            </a:pPr>
            <a:r>
              <a:rPr lang="no" sz="1200"/>
              <a:t>For at alle trinn skal få den same informasjonen, så deltek leiinga på alle foreldremøta. </a:t>
            </a:r>
            <a:endParaRPr sz="1200"/>
          </a:p>
          <a:p>
            <a:pPr marL="0" lvl="0" indent="0" algn="l" rtl="0">
              <a:spcBef>
                <a:spcPts val="0"/>
              </a:spcBef>
              <a:spcAft>
                <a:spcPts val="0"/>
              </a:spcAft>
              <a:buNone/>
            </a:pPr>
            <a:r>
              <a:rPr lang="no" sz="1200"/>
              <a:t>Eg kan ikkje seie alt, derfor har eg lagt inn mange lenker sånn at de kan gå inn på dei, om de vil.</a:t>
            </a:r>
            <a:endParaRPr sz="1200"/>
          </a:p>
          <a:p>
            <a:pPr marL="0" lvl="0" indent="0" algn="l" rtl="0">
              <a:spcBef>
                <a:spcPts val="0"/>
              </a:spcBef>
              <a:spcAft>
                <a:spcPts val="0"/>
              </a:spcAft>
              <a:buNone/>
            </a:pPr>
            <a:endParaRP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412bbbc8623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412bbbc8623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412bb817ae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412bb817ae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7cfa9e8bdc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7cfa9e8bdc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200"/>
              <a:t>For å oppfylla visjonen, har Stavangerskulen laga ein strategi for kvalitet som kan illustreres i følgjande modell. </a:t>
            </a:r>
            <a:endParaRPr sz="1200"/>
          </a:p>
          <a:p>
            <a:pPr marL="0" lvl="0" indent="0" algn="l" rtl="0">
              <a:spcBef>
                <a:spcPts val="0"/>
              </a:spcBef>
              <a:spcAft>
                <a:spcPts val="0"/>
              </a:spcAft>
              <a:buNone/>
            </a:pPr>
            <a:r>
              <a:rPr lang="no" sz="1200"/>
              <a:t>Me er laget rundt eleven og me skal i fellesskap samarbeide om å bygge tryggheit, fagligheit og mestring, både for kvar enkelt og for klassane. </a:t>
            </a:r>
            <a:endParaRP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7cfa9e8bdc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7cfa9e8bd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200"/>
              <a:t>Me skal jobba saman for å oppfylla Stavanger kommune sin visjon.</a:t>
            </a:r>
            <a:endParaRP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412bbbc8623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412bbbc862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412bd000bd9_1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412bd000bd9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7cfa9e8bdc_0_1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7cfa9e8bdc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r>
              <a:rPr lang="no" sz="1200"/>
              <a:t> </a:t>
            </a:r>
            <a:endParaRPr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412bbbc8623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412bbbc8623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h3b9eee0dab0d7e7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h3b9eee0dab0d7e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412bbbc8623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412bbbc8623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200"/>
              <a:t>Elevrådet har presentert skulereglane på skulen si første storsamling, og her ser de ….</a:t>
            </a:r>
            <a:endParaRPr sz="1200"/>
          </a:p>
          <a:p>
            <a:pPr marL="0" lvl="0" indent="0" algn="l" rtl="0">
              <a:spcBef>
                <a:spcPts val="0"/>
              </a:spcBef>
              <a:spcAft>
                <a:spcPts val="0"/>
              </a:spcAft>
              <a:buNone/>
            </a:pPr>
            <a:r>
              <a:rPr lang="no" sz="1200"/>
              <a:t> </a:t>
            </a:r>
            <a:endParaRPr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79ff3f99b1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79ff3f99b1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200"/>
              <a:t>Mykje av heim/skule-samarbeidet skjer i Vigilo, mellom anna melding om fråvær. Ved 5 dagar fravær vil skulen ta kontakt med heimen for å forebyggje større fravær.</a:t>
            </a: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7cfa9e8bdc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37cfa9e8bdc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sz="1200"/>
              <a:t>Me har fått hjelp av eit biblioteksteam til å rydde på biblioteket. Gamle bøker er kasta, ny er kjøpt inn. Lesetre og puffar er på plass slik at elevane kan sitte på biblioteket å lese. Bibliotekaren, Kathrine, går på videreutdanning. Alle klassane har bibliotekstime kva veke og kvar dag har dei lesekvart. Då les elevane dei sjølve eller blir lest for. Alle klassane har og eit besøk på Rennesøy bibliotek i løpet av året. Me oppfordrar til å bruke Rennesøy bibliotek og lese for ungane heime. Under Les for meg! er det lenke til ein film om lesing.</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no" sz="1200"/>
              <a:t> </a:t>
            </a:r>
            <a:endParaRPr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412bbbc8623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412bbbc8623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a:p>
            <a:pPr marL="0" lvl="0" indent="0" algn="l" rtl="0">
              <a:spcBef>
                <a:spcPts val="0"/>
              </a:spcBef>
              <a:spcAft>
                <a:spcPts val="0"/>
              </a:spcAft>
              <a:buNone/>
            </a:pPr>
            <a:r>
              <a:rPr lang="no" sz="1200"/>
              <a:t>Me har fått pengestøtte til praktisk og variert undervisning, samt vidareutvikling av leseprosjektet vårt. Pengane brukar me på kursing av lærarar, oppgradering av biblioteket, oppmaling av praktiskpedagogiske spel ute, ballvegg, videreutvikling av skulehagen.</a:t>
            </a:r>
            <a:endParaRPr sz="1200"/>
          </a:p>
          <a:p>
            <a:pPr marL="0" lvl="0" indent="0" algn="l" rtl="0">
              <a:spcBef>
                <a:spcPts val="0"/>
              </a:spcBef>
              <a:spcAft>
                <a:spcPts val="0"/>
              </a:spcAft>
              <a:buNone/>
            </a:pPr>
            <a:r>
              <a:rPr lang="no" sz="1200"/>
              <a:t> </a:t>
            </a:r>
            <a:endParaRPr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412bd000bd9_1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412bd000bd9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a:p>
            <a:pPr marL="0" lvl="0" indent="0" algn="l" rtl="0">
              <a:spcBef>
                <a:spcPts val="0"/>
              </a:spcBef>
              <a:spcAft>
                <a:spcPts val="0"/>
              </a:spcAft>
              <a:buNone/>
            </a:pPr>
            <a:r>
              <a:rPr lang="no" sz="1200"/>
              <a:t>Me har fått pengestøtte til praktisk og variert undervisning, samt vidareutvikling av leseprosjektet vårt. Pengane brukar me på kursing av lærarar, oppgradering av biblioteket, oppmaling av praktiskpedagogiske spel ute, ballvegg, videreutvikling av skulehagen.</a:t>
            </a:r>
            <a:endParaRPr sz="1200"/>
          </a:p>
          <a:p>
            <a:pPr marL="0" lvl="0" indent="0" algn="l" rtl="0">
              <a:spcBef>
                <a:spcPts val="0"/>
              </a:spcBef>
              <a:spcAft>
                <a:spcPts val="0"/>
              </a:spcAft>
              <a:buNone/>
            </a:pPr>
            <a:r>
              <a:rPr lang="no" sz="1200"/>
              <a:t> </a:t>
            </a:r>
            <a:endParaRPr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412bc3252e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412bc3252e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f1cccc3e10_1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f1cccc3e10_1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solidFill>
                  <a:schemeClr val="dk1"/>
                </a:solidFill>
              </a:rPr>
              <a:t>Takk for meg og takk for at de stiller opp på foreldremøtet. No tek lærarane over.</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www.udir.no/regelverk-og-tilsyn/skole-og-opplaring/rettigheter-om-skolemiljo/" TargetMode="External"/><Relationship Id="rId5" Type="http://schemas.openxmlformats.org/officeDocument/2006/relationships/image" Target="../media/image6.png"/><Relationship Id="rId4" Type="http://schemas.openxmlformats.org/officeDocument/2006/relationships/hyperlink" Target="https://docs.google.com/presentation/d/13Z9tK-vbeZuLlvt-7xEv3BCYRmSUOZXX/edit?slide=id.p1#slide=id.p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www.stavanger.kommune.no/barnehage-og-skole/skole/Kvalitet-skolen/strategi-for-kvalitet-i-skolen/#5-3-mestring-hos-den-enkelte-og-i-kollektive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s://www.stavanger.kommune.no/barnehage-og-skole/skole/skoleregler-for-stavanger-kommune/#36059"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s://www.stavanger.kommune.no/barnehage-og-skole/skole/elever-med-spesielle-behov/veiledere/"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hyperlink" Target="http://www.youtube.com/watch?v=bVD2NvjVkqI" TargetMode="External"/><Relationship Id="rId4" Type="http://schemas.openxmlformats.org/officeDocument/2006/relationships/hyperlink" Target="https://www.foreldrerommet.no/velkommen-til-mitt-valgs-foreldresider-1/"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foreldreutvalgene.no/fug/foreldresamarbeid-i-ny-opplaeringslov/" TargetMode="External"/><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s://www.minskole.no/vikevaag" TargetMode="External"/><Relationship Id="rId5" Type="http://schemas.openxmlformats.org/officeDocument/2006/relationships/hyperlink" Target="https://www.stavanger.kommune.no/barnehage-og-skole/skole/bekymringsfullt-skolefravar2/" TargetMode="External"/><Relationship Id="rId4" Type="http://schemas.openxmlformats.org/officeDocument/2006/relationships/hyperlink" Target="https://vigilo-website-norway-east.azurewebsites.net/video/vigilo_foreldre_-_app_og_nettportal.mp4"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C9YBBUvJfRo" TargetMode="External"/><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png"/><Relationship Id="rId7"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jpg"/><Relationship Id="rId5" Type="http://schemas.openxmlformats.org/officeDocument/2006/relationships/image" Target="../media/image22.png"/><Relationship Id="rId10" Type="http://schemas.openxmlformats.org/officeDocument/2006/relationships/image" Target="../media/image27.jpg"/><Relationship Id="rId4" Type="http://schemas.openxmlformats.org/officeDocument/2006/relationships/image" Target="../media/image21.png"/><Relationship Id="rId9" Type="http://schemas.openxmlformats.org/officeDocument/2006/relationships/image" Target="../media/image26.jp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hyperlink" Target="https://www.vikingfotball.no/om-klubben/om-klubbenutvikling-og-samfunnsansvar-copy/vare-prosjekter/skoleloftet"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513803" y="287788"/>
            <a:ext cx="8127824" cy="4567924"/>
          </a:xfrm>
          <a:prstGeom prst="rect">
            <a:avLst/>
          </a:prstGeom>
          <a:noFill/>
          <a:ln>
            <a:noFill/>
          </a:ln>
        </p:spPr>
      </p:pic>
      <p:sp>
        <p:nvSpPr>
          <p:cNvPr id="55" name="Google Shape;55;p13"/>
          <p:cNvSpPr txBox="1">
            <a:spLocks noGrp="1"/>
          </p:cNvSpPr>
          <p:nvPr>
            <p:ph type="subTitle" idx="1"/>
          </p:nvPr>
        </p:nvSpPr>
        <p:spPr>
          <a:xfrm>
            <a:off x="6127000" y="2230050"/>
            <a:ext cx="2080200" cy="15429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no" sz="2000"/>
              <a:t>Foreldremøter </a:t>
            </a:r>
            <a:endParaRPr sz="2000"/>
          </a:p>
          <a:p>
            <a:pPr marL="0" lvl="0" indent="0" algn="ctr" rtl="0">
              <a:spcBef>
                <a:spcPts val="0"/>
              </a:spcBef>
              <a:spcAft>
                <a:spcPts val="0"/>
              </a:spcAft>
              <a:buNone/>
            </a:pPr>
            <a:r>
              <a:rPr lang="no" sz="2000"/>
              <a:t>på</a:t>
            </a:r>
            <a:endParaRPr sz="1000"/>
          </a:p>
          <a:p>
            <a:pPr marL="0" lvl="0" indent="0" algn="ctr" rtl="0">
              <a:spcBef>
                <a:spcPts val="0"/>
              </a:spcBef>
              <a:spcAft>
                <a:spcPts val="0"/>
              </a:spcAft>
              <a:buNone/>
            </a:pPr>
            <a:r>
              <a:rPr lang="no" sz="1800"/>
              <a:t>Vikevåg skule</a:t>
            </a:r>
            <a:endParaRPr sz="1800"/>
          </a:p>
          <a:p>
            <a:pPr marL="0" lvl="0" indent="0" algn="ctr" rtl="0">
              <a:spcBef>
                <a:spcPts val="0"/>
              </a:spcBef>
              <a:spcAft>
                <a:spcPts val="0"/>
              </a:spcAft>
              <a:buNone/>
            </a:pPr>
            <a:endParaRPr sz="1800"/>
          </a:p>
          <a:p>
            <a:pPr marL="0" lvl="0" indent="0" algn="ctr" rtl="0">
              <a:spcBef>
                <a:spcPts val="0"/>
              </a:spcBef>
              <a:spcAft>
                <a:spcPts val="0"/>
              </a:spcAft>
              <a:buNone/>
            </a:pPr>
            <a:r>
              <a:rPr lang="no" sz="1000"/>
              <a:t>Skuleåret 2026-2027</a:t>
            </a:r>
            <a:endParaRPr sz="1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196500" y="759875"/>
            <a:ext cx="4060500" cy="2954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sz="3000"/>
              <a:t>Agenda:</a:t>
            </a:r>
            <a:endParaRPr sz="3000"/>
          </a:p>
          <a:p>
            <a:pPr marL="0" lvl="0" indent="0" algn="l" rtl="0">
              <a:spcBef>
                <a:spcPts val="0"/>
              </a:spcBef>
              <a:spcAft>
                <a:spcPts val="0"/>
              </a:spcAft>
              <a:buNone/>
            </a:pPr>
            <a:endParaRPr sz="2400"/>
          </a:p>
          <a:p>
            <a:pPr marL="457200" lvl="0" indent="-381000" algn="l" rtl="0">
              <a:spcBef>
                <a:spcPts val="0"/>
              </a:spcBef>
              <a:spcAft>
                <a:spcPts val="0"/>
              </a:spcAft>
              <a:buSzPts val="2400"/>
              <a:buChar char="●"/>
            </a:pPr>
            <a:r>
              <a:rPr lang="no" sz="2400"/>
              <a:t>Informasjon frå leiinga</a:t>
            </a:r>
            <a:endParaRPr sz="2400"/>
          </a:p>
          <a:p>
            <a:pPr marL="0" lvl="0" indent="0" algn="l" rtl="0">
              <a:spcBef>
                <a:spcPts val="0"/>
              </a:spcBef>
              <a:spcAft>
                <a:spcPts val="0"/>
              </a:spcAft>
              <a:buNone/>
            </a:pPr>
            <a:endParaRPr sz="1000"/>
          </a:p>
          <a:p>
            <a:pPr marL="457200" lvl="0" indent="-381000" algn="l" rtl="0">
              <a:spcBef>
                <a:spcPts val="0"/>
              </a:spcBef>
              <a:spcAft>
                <a:spcPts val="0"/>
              </a:spcAft>
              <a:buSzPts val="2400"/>
              <a:buChar char="●"/>
            </a:pPr>
            <a:r>
              <a:rPr lang="no" sz="2400"/>
              <a:t>Informasjon frå lærarane</a:t>
            </a:r>
            <a:endParaRPr sz="2400"/>
          </a:p>
          <a:p>
            <a:pPr marL="0" lvl="0" indent="0" algn="l" rtl="0">
              <a:spcBef>
                <a:spcPts val="0"/>
              </a:spcBef>
              <a:spcAft>
                <a:spcPts val="0"/>
              </a:spcAft>
              <a:buNone/>
            </a:pPr>
            <a:endParaRPr sz="1000"/>
          </a:p>
          <a:p>
            <a:pPr marL="457200" lvl="0" indent="-381000" algn="l" rtl="0">
              <a:spcBef>
                <a:spcPts val="0"/>
              </a:spcBef>
              <a:spcAft>
                <a:spcPts val="0"/>
              </a:spcAft>
              <a:buSzPts val="2400"/>
              <a:buChar char="●"/>
            </a:pPr>
            <a:r>
              <a:rPr lang="no" sz="2400"/>
              <a:t>Val av klassekontaktar og FAU</a:t>
            </a:r>
            <a:endParaRPr sz="2400"/>
          </a:p>
        </p:txBody>
      </p:sp>
      <p:pic>
        <p:nvPicPr>
          <p:cNvPr id="61" name="Google Shape;61;p14"/>
          <p:cNvPicPr preferRelativeResize="0"/>
          <p:nvPr/>
        </p:nvPicPr>
        <p:blipFill>
          <a:blip r:embed="rId3">
            <a:alphaModFix/>
          </a:blip>
          <a:stretch>
            <a:fillRect/>
          </a:stretch>
        </p:blipFill>
        <p:spPr>
          <a:xfrm>
            <a:off x="3801901" y="152400"/>
            <a:ext cx="5342100" cy="48934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ctrTitle"/>
          </p:nvPr>
        </p:nvSpPr>
        <p:spPr>
          <a:xfrm>
            <a:off x="3026325" y="405400"/>
            <a:ext cx="5668200" cy="936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sz="2400">
                <a:latin typeface="Verdana"/>
                <a:ea typeface="Verdana"/>
                <a:cs typeface="Verdana"/>
                <a:sym typeface="Verdana"/>
              </a:rPr>
              <a:t>Skulen sin plikt til å informera</a:t>
            </a:r>
            <a:endParaRPr sz="1800">
              <a:latin typeface="Verdana"/>
              <a:ea typeface="Verdana"/>
              <a:cs typeface="Verdana"/>
              <a:sym typeface="Verdana"/>
            </a:endParaRPr>
          </a:p>
          <a:p>
            <a:pPr marL="0" lvl="0" indent="0" algn="ctr" rtl="0">
              <a:spcBef>
                <a:spcPts val="0"/>
              </a:spcBef>
              <a:spcAft>
                <a:spcPts val="0"/>
              </a:spcAft>
              <a:buNone/>
            </a:pPr>
            <a:endParaRPr sz="1800">
              <a:latin typeface="Verdana"/>
              <a:ea typeface="Verdana"/>
              <a:cs typeface="Verdana"/>
              <a:sym typeface="Verdana"/>
            </a:endParaRPr>
          </a:p>
        </p:txBody>
      </p:sp>
      <p:pic>
        <p:nvPicPr>
          <p:cNvPr id="67" name="Google Shape;67;p15"/>
          <p:cNvPicPr preferRelativeResize="0"/>
          <p:nvPr/>
        </p:nvPicPr>
        <p:blipFill>
          <a:blip r:embed="rId3">
            <a:alphaModFix/>
          </a:blip>
          <a:stretch>
            <a:fillRect/>
          </a:stretch>
        </p:blipFill>
        <p:spPr>
          <a:xfrm>
            <a:off x="152400" y="152400"/>
            <a:ext cx="2569125" cy="2509375"/>
          </a:xfrm>
          <a:prstGeom prst="rect">
            <a:avLst/>
          </a:prstGeom>
          <a:noFill/>
          <a:ln>
            <a:noFill/>
          </a:ln>
        </p:spPr>
      </p:pic>
      <p:sp>
        <p:nvSpPr>
          <p:cNvPr id="68" name="Google Shape;68;p15"/>
          <p:cNvSpPr txBox="1"/>
          <p:nvPr/>
        </p:nvSpPr>
        <p:spPr>
          <a:xfrm>
            <a:off x="264113" y="2661775"/>
            <a:ext cx="2345700" cy="197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3000">
                <a:solidFill>
                  <a:schemeClr val="dk1"/>
                </a:solidFill>
              </a:rPr>
              <a:t>Me set retninga til skulen</a:t>
            </a:r>
            <a:endParaRPr sz="1800">
              <a:solidFill>
                <a:schemeClr val="dk2"/>
              </a:solidFill>
            </a:endParaRPr>
          </a:p>
        </p:txBody>
      </p:sp>
      <p:pic>
        <p:nvPicPr>
          <p:cNvPr id="69" name="Google Shape;69;p15"/>
          <p:cNvPicPr preferRelativeResize="0"/>
          <p:nvPr/>
        </p:nvPicPr>
        <p:blipFill>
          <a:blip r:embed="rId4">
            <a:alphaModFix/>
          </a:blip>
          <a:stretch>
            <a:fillRect/>
          </a:stretch>
        </p:blipFill>
        <p:spPr>
          <a:xfrm>
            <a:off x="5678425" y="1830325"/>
            <a:ext cx="3313172" cy="3313172"/>
          </a:xfrm>
          <a:prstGeom prst="rect">
            <a:avLst/>
          </a:prstGeom>
          <a:noFill/>
          <a:ln>
            <a:noFill/>
          </a:ln>
        </p:spPr>
      </p:pic>
      <p:sp>
        <p:nvSpPr>
          <p:cNvPr id="70" name="Google Shape;70;p15"/>
          <p:cNvSpPr txBox="1">
            <a:spLocks noGrp="1"/>
          </p:cNvSpPr>
          <p:nvPr>
            <p:ph type="ctrTitle"/>
          </p:nvPr>
        </p:nvSpPr>
        <p:spPr>
          <a:xfrm>
            <a:off x="3026325" y="1085950"/>
            <a:ext cx="4207200" cy="1485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1800">
              <a:latin typeface="Verdana"/>
              <a:ea typeface="Verdana"/>
              <a:cs typeface="Verdana"/>
              <a:sym typeface="Verdana"/>
            </a:endParaRPr>
          </a:p>
          <a:p>
            <a:pPr marL="0" lvl="0" indent="0" algn="ctr" rtl="0">
              <a:spcBef>
                <a:spcPts val="0"/>
              </a:spcBef>
              <a:spcAft>
                <a:spcPts val="0"/>
              </a:spcAft>
              <a:buNone/>
            </a:pPr>
            <a:endParaRPr sz="1000">
              <a:latin typeface="Verdana"/>
              <a:ea typeface="Verdana"/>
              <a:cs typeface="Verdana"/>
              <a:sym typeface="Verdana"/>
            </a:endParaRPr>
          </a:p>
          <a:p>
            <a:pPr marL="0" lvl="0" indent="0" algn="l" rtl="0">
              <a:spcBef>
                <a:spcPts val="0"/>
              </a:spcBef>
              <a:spcAft>
                <a:spcPts val="0"/>
              </a:spcAft>
              <a:buNone/>
            </a:pPr>
            <a:r>
              <a:rPr lang="no" sz="2000">
                <a:latin typeface="Verdana"/>
                <a:ea typeface="Verdana"/>
                <a:cs typeface="Verdana"/>
                <a:sym typeface="Verdana"/>
              </a:rPr>
              <a:t>Elevar og foreldre skal få den informasjonen dei har bruk for, mellom anna om opplæringa, </a:t>
            </a:r>
            <a:endParaRPr sz="1800">
              <a:latin typeface="Verdana"/>
              <a:ea typeface="Verdana"/>
              <a:cs typeface="Verdana"/>
              <a:sym typeface="Verdana"/>
            </a:endParaRPr>
          </a:p>
          <a:p>
            <a:pPr marL="0" lvl="0" indent="0" algn="ctr" rtl="0">
              <a:spcBef>
                <a:spcPts val="0"/>
              </a:spcBef>
              <a:spcAft>
                <a:spcPts val="0"/>
              </a:spcAft>
              <a:buNone/>
            </a:pPr>
            <a:endParaRPr sz="1800">
              <a:latin typeface="Verdana"/>
              <a:ea typeface="Verdana"/>
              <a:cs typeface="Verdana"/>
              <a:sym typeface="Verdana"/>
            </a:endParaRPr>
          </a:p>
        </p:txBody>
      </p:sp>
      <p:sp>
        <p:nvSpPr>
          <p:cNvPr id="71" name="Google Shape;71;p15"/>
          <p:cNvSpPr txBox="1">
            <a:spLocks noGrp="1"/>
          </p:cNvSpPr>
          <p:nvPr>
            <p:ph type="ctrTitle"/>
          </p:nvPr>
        </p:nvSpPr>
        <p:spPr>
          <a:xfrm>
            <a:off x="3026325" y="2144375"/>
            <a:ext cx="2831100" cy="2263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sz="1800">
              <a:latin typeface="Verdana"/>
              <a:ea typeface="Verdana"/>
              <a:cs typeface="Verdana"/>
              <a:sym typeface="Verdana"/>
            </a:endParaRPr>
          </a:p>
          <a:p>
            <a:pPr marL="0" lvl="0" indent="0" algn="ctr" rtl="0">
              <a:spcBef>
                <a:spcPts val="0"/>
              </a:spcBef>
              <a:spcAft>
                <a:spcPts val="0"/>
              </a:spcAft>
              <a:buNone/>
            </a:pPr>
            <a:endParaRPr sz="1000">
              <a:latin typeface="Verdana"/>
              <a:ea typeface="Verdana"/>
              <a:cs typeface="Verdana"/>
              <a:sym typeface="Verdana"/>
            </a:endParaRPr>
          </a:p>
          <a:p>
            <a:pPr marL="0" lvl="0" indent="0" algn="l" rtl="0">
              <a:spcBef>
                <a:spcPts val="0"/>
              </a:spcBef>
              <a:spcAft>
                <a:spcPts val="0"/>
              </a:spcAft>
              <a:buNone/>
            </a:pPr>
            <a:endParaRPr sz="2000">
              <a:latin typeface="Verdana"/>
              <a:ea typeface="Verdana"/>
              <a:cs typeface="Verdana"/>
              <a:sym typeface="Verdana"/>
            </a:endParaRPr>
          </a:p>
          <a:p>
            <a:pPr marL="0" lvl="0" indent="0" algn="l" rtl="0">
              <a:spcBef>
                <a:spcPts val="0"/>
              </a:spcBef>
              <a:spcAft>
                <a:spcPts val="0"/>
              </a:spcAft>
              <a:buNone/>
            </a:pPr>
            <a:endParaRPr sz="2000">
              <a:latin typeface="Verdana"/>
              <a:ea typeface="Verdana"/>
              <a:cs typeface="Verdana"/>
              <a:sym typeface="Verdana"/>
            </a:endParaRPr>
          </a:p>
          <a:p>
            <a:pPr marL="0" lvl="0" indent="0" algn="l" rtl="0">
              <a:spcBef>
                <a:spcPts val="0"/>
              </a:spcBef>
              <a:spcAft>
                <a:spcPts val="0"/>
              </a:spcAft>
              <a:buNone/>
            </a:pPr>
            <a:r>
              <a:rPr lang="no" sz="2000">
                <a:latin typeface="Verdana"/>
                <a:ea typeface="Verdana"/>
                <a:cs typeface="Verdana"/>
                <a:sym typeface="Verdana"/>
              </a:rPr>
              <a:t>den enkelte eleven, skulemiljøet og skulereglande, og om dei rettane og pliktene elevene elles har.</a:t>
            </a:r>
            <a:endParaRPr sz="1800">
              <a:latin typeface="Verdana"/>
              <a:ea typeface="Verdana"/>
              <a:cs typeface="Verdana"/>
              <a:sym typeface="Verdana"/>
            </a:endParaRPr>
          </a:p>
          <a:p>
            <a:pPr marL="0" lvl="0" indent="0" algn="ctr" rtl="0">
              <a:spcBef>
                <a:spcPts val="0"/>
              </a:spcBef>
              <a:spcAft>
                <a:spcPts val="0"/>
              </a:spcAft>
              <a:buNone/>
            </a:pPr>
            <a:endParaRPr sz="1800">
              <a:latin typeface="Verdana"/>
              <a:ea typeface="Verdana"/>
              <a:cs typeface="Verdana"/>
              <a:sym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75"/>
        <p:cNvGrpSpPr/>
        <p:nvPr/>
      </p:nvGrpSpPr>
      <p:grpSpPr>
        <a:xfrm>
          <a:off x="0" y="0"/>
          <a:ext cx="0" cy="0"/>
          <a:chOff x="0" y="0"/>
          <a:chExt cx="0" cy="0"/>
        </a:xfrm>
      </p:grpSpPr>
      <p:sp>
        <p:nvSpPr>
          <p:cNvPr id="76" name="Google Shape;76;p16"/>
          <p:cNvSpPr txBox="1">
            <a:spLocks noGrp="1"/>
          </p:cNvSpPr>
          <p:nvPr>
            <p:ph type="ctrTitle"/>
          </p:nvPr>
        </p:nvSpPr>
        <p:spPr>
          <a:xfrm>
            <a:off x="3026325" y="405400"/>
            <a:ext cx="5668200" cy="936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no" sz="2400">
                <a:latin typeface="Verdana"/>
                <a:ea typeface="Verdana"/>
                <a:cs typeface="Verdana"/>
                <a:sym typeface="Verdana"/>
              </a:rPr>
              <a:t>Vikevåg skule 2026-2027</a:t>
            </a:r>
            <a:endParaRPr sz="1800">
              <a:latin typeface="Verdana"/>
              <a:ea typeface="Verdana"/>
              <a:cs typeface="Verdana"/>
              <a:sym typeface="Verdana"/>
            </a:endParaRPr>
          </a:p>
          <a:p>
            <a:pPr marL="0" lvl="0" indent="0" algn="ctr" rtl="0">
              <a:spcBef>
                <a:spcPts val="0"/>
              </a:spcBef>
              <a:spcAft>
                <a:spcPts val="0"/>
              </a:spcAft>
              <a:buNone/>
            </a:pPr>
            <a:endParaRPr sz="1800">
              <a:latin typeface="Verdana"/>
              <a:ea typeface="Verdana"/>
              <a:cs typeface="Verdana"/>
              <a:sym typeface="Verdana"/>
            </a:endParaRPr>
          </a:p>
        </p:txBody>
      </p:sp>
      <p:pic>
        <p:nvPicPr>
          <p:cNvPr id="77" name="Google Shape;77;p16"/>
          <p:cNvPicPr preferRelativeResize="0"/>
          <p:nvPr/>
        </p:nvPicPr>
        <p:blipFill>
          <a:blip r:embed="rId3">
            <a:alphaModFix/>
          </a:blip>
          <a:stretch>
            <a:fillRect/>
          </a:stretch>
        </p:blipFill>
        <p:spPr>
          <a:xfrm>
            <a:off x="152400" y="152400"/>
            <a:ext cx="2569125" cy="2509375"/>
          </a:xfrm>
          <a:prstGeom prst="rect">
            <a:avLst/>
          </a:prstGeom>
          <a:noFill/>
          <a:ln>
            <a:noFill/>
          </a:ln>
        </p:spPr>
      </p:pic>
      <p:sp>
        <p:nvSpPr>
          <p:cNvPr id="78" name="Google Shape;78;p16"/>
          <p:cNvSpPr txBox="1"/>
          <p:nvPr/>
        </p:nvSpPr>
        <p:spPr>
          <a:xfrm>
            <a:off x="264113" y="2661775"/>
            <a:ext cx="2345700" cy="197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3000">
                <a:solidFill>
                  <a:schemeClr val="dk1"/>
                </a:solidFill>
              </a:rPr>
              <a:t>Me set retninga til skulen</a:t>
            </a:r>
            <a:endParaRPr sz="1800">
              <a:solidFill>
                <a:schemeClr val="dk2"/>
              </a:solidFill>
            </a:endParaRPr>
          </a:p>
        </p:txBody>
      </p:sp>
      <p:pic>
        <p:nvPicPr>
          <p:cNvPr id="79" name="Google Shape;79;p16"/>
          <p:cNvPicPr preferRelativeResize="0"/>
          <p:nvPr/>
        </p:nvPicPr>
        <p:blipFill>
          <a:blip r:embed="rId4">
            <a:alphaModFix/>
          </a:blip>
          <a:stretch>
            <a:fillRect/>
          </a:stretch>
        </p:blipFill>
        <p:spPr>
          <a:xfrm>
            <a:off x="5678425" y="1830325"/>
            <a:ext cx="3313172" cy="3313172"/>
          </a:xfrm>
          <a:prstGeom prst="rect">
            <a:avLst/>
          </a:prstGeom>
          <a:noFill/>
          <a:ln>
            <a:noFill/>
          </a:ln>
        </p:spPr>
      </p:pic>
      <p:sp>
        <p:nvSpPr>
          <p:cNvPr id="80" name="Google Shape;80;p16"/>
          <p:cNvSpPr txBox="1">
            <a:spLocks noGrp="1"/>
          </p:cNvSpPr>
          <p:nvPr>
            <p:ph type="ctrTitle"/>
          </p:nvPr>
        </p:nvSpPr>
        <p:spPr>
          <a:xfrm>
            <a:off x="3026325" y="1085950"/>
            <a:ext cx="4207200" cy="2509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1800">
              <a:latin typeface="Verdana"/>
              <a:ea typeface="Verdana"/>
              <a:cs typeface="Verdana"/>
              <a:sym typeface="Verdana"/>
            </a:endParaRPr>
          </a:p>
          <a:p>
            <a:pPr marL="0" lvl="0" indent="0" algn="ctr" rtl="0">
              <a:spcBef>
                <a:spcPts val="0"/>
              </a:spcBef>
              <a:spcAft>
                <a:spcPts val="0"/>
              </a:spcAft>
              <a:buNone/>
            </a:pPr>
            <a:endParaRPr sz="1000">
              <a:latin typeface="Verdana"/>
              <a:ea typeface="Verdana"/>
              <a:cs typeface="Verdana"/>
              <a:sym typeface="Verdana"/>
            </a:endParaRPr>
          </a:p>
          <a:p>
            <a:pPr marL="0" lvl="0" indent="0" algn="l" rtl="0">
              <a:spcBef>
                <a:spcPts val="0"/>
              </a:spcBef>
              <a:spcAft>
                <a:spcPts val="0"/>
              </a:spcAft>
              <a:buNone/>
            </a:pPr>
            <a:endParaRPr sz="2000">
              <a:latin typeface="Verdana"/>
              <a:ea typeface="Verdana"/>
              <a:cs typeface="Verdana"/>
              <a:sym typeface="Verdana"/>
            </a:endParaRPr>
          </a:p>
          <a:p>
            <a:pPr marL="0" lvl="0" indent="0" algn="l" rtl="0">
              <a:spcBef>
                <a:spcPts val="0"/>
              </a:spcBef>
              <a:spcAft>
                <a:spcPts val="0"/>
              </a:spcAft>
              <a:buNone/>
            </a:pPr>
            <a:endParaRPr sz="2000">
              <a:latin typeface="Verdana"/>
              <a:ea typeface="Verdana"/>
              <a:cs typeface="Verdana"/>
              <a:sym typeface="Verdana"/>
            </a:endParaRPr>
          </a:p>
          <a:p>
            <a:pPr marL="0" lvl="0" indent="0" algn="l" rtl="0">
              <a:spcBef>
                <a:spcPts val="0"/>
              </a:spcBef>
              <a:spcAft>
                <a:spcPts val="0"/>
              </a:spcAft>
              <a:buNone/>
            </a:pPr>
            <a:endParaRPr sz="2000">
              <a:latin typeface="Verdana"/>
              <a:ea typeface="Verdana"/>
              <a:cs typeface="Verdana"/>
              <a:sym typeface="Verdana"/>
            </a:endParaRPr>
          </a:p>
          <a:p>
            <a:pPr marL="0" lvl="0" indent="0" algn="l" rtl="0">
              <a:spcBef>
                <a:spcPts val="0"/>
              </a:spcBef>
              <a:spcAft>
                <a:spcPts val="0"/>
              </a:spcAft>
              <a:buNone/>
            </a:pPr>
            <a:endParaRPr sz="2000">
              <a:latin typeface="Verdana"/>
              <a:ea typeface="Verdana"/>
              <a:cs typeface="Verdana"/>
              <a:sym typeface="Verdana"/>
            </a:endParaRPr>
          </a:p>
          <a:p>
            <a:pPr marL="0" lvl="0" indent="0" algn="l" rtl="0">
              <a:spcBef>
                <a:spcPts val="0"/>
              </a:spcBef>
              <a:spcAft>
                <a:spcPts val="0"/>
              </a:spcAft>
              <a:buNone/>
            </a:pPr>
            <a:r>
              <a:rPr lang="no" sz="2000">
                <a:latin typeface="Verdana"/>
                <a:ea typeface="Verdana"/>
                <a:cs typeface="Verdana"/>
                <a:sym typeface="Verdana"/>
              </a:rPr>
              <a:t>Antal elevar: 199</a:t>
            </a:r>
            <a:endParaRPr sz="2000">
              <a:latin typeface="Verdana"/>
              <a:ea typeface="Verdana"/>
              <a:cs typeface="Verdana"/>
              <a:sym typeface="Verdana"/>
            </a:endParaRPr>
          </a:p>
          <a:p>
            <a:pPr marL="0" lvl="0" indent="0" algn="l" rtl="0">
              <a:spcBef>
                <a:spcPts val="0"/>
              </a:spcBef>
              <a:spcAft>
                <a:spcPts val="0"/>
              </a:spcAft>
              <a:buNone/>
            </a:pPr>
            <a:r>
              <a:rPr lang="no" sz="2000">
                <a:latin typeface="Verdana"/>
                <a:ea typeface="Verdana"/>
                <a:cs typeface="Verdana"/>
                <a:sym typeface="Verdana"/>
              </a:rPr>
              <a:t>Antal lærare:  22 </a:t>
            </a:r>
            <a:endParaRPr sz="2000">
              <a:latin typeface="Verdana"/>
              <a:ea typeface="Verdana"/>
              <a:cs typeface="Verdana"/>
              <a:sym typeface="Verdana"/>
            </a:endParaRPr>
          </a:p>
          <a:p>
            <a:pPr marL="0" lvl="0" indent="0" algn="l" rtl="0">
              <a:spcBef>
                <a:spcPts val="0"/>
              </a:spcBef>
              <a:spcAft>
                <a:spcPts val="0"/>
              </a:spcAft>
              <a:buNone/>
            </a:pPr>
            <a:r>
              <a:rPr lang="no" sz="2000">
                <a:latin typeface="Verdana"/>
                <a:ea typeface="Verdana"/>
                <a:cs typeface="Verdana"/>
                <a:sym typeface="Verdana"/>
              </a:rPr>
              <a:t>Antal klassar: 10</a:t>
            </a:r>
            <a:endParaRPr sz="2000">
              <a:latin typeface="Verdana"/>
              <a:ea typeface="Verdana"/>
              <a:cs typeface="Verdana"/>
              <a:sym typeface="Verdana"/>
            </a:endParaRPr>
          </a:p>
          <a:p>
            <a:pPr marL="0" lvl="0" indent="0" algn="l" rtl="0">
              <a:spcBef>
                <a:spcPts val="0"/>
              </a:spcBef>
              <a:spcAft>
                <a:spcPts val="0"/>
              </a:spcAft>
              <a:buNone/>
            </a:pPr>
            <a:r>
              <a:rPr lang="no" sz="2000">
                <a:latin typeface="Verdana"/>
                <a:ea typeface="Verdana"/>
                <a:cs typeface="Verdana"/>
                <a:sym typeface="Verdana"/>
              </a:rPr>
              <a:t>Miljøveileiare:  7</a:t>
            </a:r>
            <a:endParaRPr sz="2000">
              <a:latin typeface="Verdana"/>
              <a:ea typeface="Verdana"/>
              <a:cs typeface="Verdana"/>
              <a:sym typeface="Verdana"/>
            </a:endParaRPr>
          </a:p>
          <a:p>
            <a:pPr marL="0" lvl="0" indent="0" algn="l" rtl="0">
              <a:spcBef>
                <a:spcPts val="0"/>
              </a:spcBef>
              <a:spcAft>
                <a:spcPts val="0"/>
              </a:spcAft>
              <a:buNone/>
            </a:pPr>
            <a:r>
              <a:rPr lang="no" sz="2000">
                <a:latin typeface="Verdana"/>
                <a:ea typeface="Verdana"/>
                <a:cs typeface="Verdana"/>
                <a:sym typeface="Verdana"/>
              </a:rPr>
              <a:t>SFO-personale: 7</a:t>
            </a:r>
            <a:endParaRPr sz="2000">
              <a:latin typeface="Verdana"/>
              <a:ea typeface="Verdana"/>
              <a:cs typeface="Verdana"/>
              <a:sym typeface="Verdana"/>
            </a:endParaRPr>
          </a:p>
          <a:p>
            <a:pPr marL="0" lvl="0" indent="0" algn="l" rtl="0">
              <a:spcBef>
                <a:spcPts val="0"/>
              </a:spcBef>
              <a:spcAft>
                <a:spcPts val="0"/>
              </a:spcAft>
              <a:buNone/>
            </a:pPr>
            <a:r>
              <a:rPr lang="no" sz="2000">
                <a:latin typeface="Verdana"/>
                <a:ea typeface="Verdana"/>
                <a:cs typeface="Verdana"/>
                <a:sym typeface="Verdana"/>
              </a:rPr>
              <a:t>Skulekonsulent: 1</a:t>
            </a:r>
            <a:endParaRPr sz="2000">
              <a:latin typeface="Verdana"/>
              <a:ea typeface="Verdana"/>
              <a:cs typeface="Verdana"/>
              <a:sym typeface="Verdana"/>
            </a:endParaRPr>
          </a:p>
          <a:p>
            <a:pPr marL="0" lvl="0" indent="0" algn="l" rtl="0">
              <a:spcBef>
                <a:spcPts val="0"/>
              </a:spcBef>
              <a:spcAft>
                <a:spcPts val="0"/>
              </a:spcAft>
              <a:buNone/>
            </a:pPr>
            <a:r>
              <a:rPr lang="no" sz="2000">
                <a:latin typeface="Verdana"/>
                <a:ea typeface="Verdana"/>
                <a:cs typeface="Verdana"/>
                <a:sym typeface="Verdana"/>
              </a:rPr>
              <a:t>Helsesjukepleiar: 1</a:t>
            </a:r>
            <a:endParaRPr sz="2000">
              <a:latin typeface="Verdana"/>
              <a:ea typeface="Verdana"/>
              <a:cs typeface="Verdana"/>
              <a:sym typeface="Verdana"/>
            </a:endParaRPr>
          </a:p>
          <a:p>
            <a:pPr marL="0" lvl="0" indent="0" algn="ctr" rtl="0">
              <a:spcBef>
                <a:spcPts val="0"/>
              </a:spcBef>
              <a:spcAft>
                <a:spcPts val="0"/>
              </a:spcAft>
              <a:buNone/>
            </a:pPr>
            <a:endParaRPr sz="1800">
              <a:latin typeface="Verdana"/>
              <a:ea typeface="Verdana"/>
              <a:cs typeface="Verdana"/>
              <a:sym typeface="Verdana"/>
            </a:endParaRPr>
          </a:p>
        </p:txBody>
      </p:sp>
      <p:sp>
        <p:nvSpPr>
          <p:cNvPr id="81" name="Google Shape;81;p16"/>
          <p:cNvSpPr txBox="1">
            <a:spLocks noGrp="1"/>
          </p:cNvSpPr>
          <p:nvPr>
            <p:ph type="ctrTitle"/>
          </p:nvPr>
        </p:nvSpPr>
        <p:spPr>
          <a:xfrm>
            <a:off x="3026325" y="2390175"/>
            <a:ext cx="2831100" cy="197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sz="1800" dirty="0">
              <a:latin typeface="Verdana"/>
              <a:ea typeface="Verdana"/>
              <a:cs typeface="Verdana"/>
              <a:sym typeface="Verdana"/>
            </a:endParaRPr>
          </a:p>
          <a:p>
            <a:pPr marL="0" lvl="0" indent="0" algn="ctr" rtl="0">
              <a:spcBef>
                <a:spcPts val="0"/>
              </a:spcBef>
              <a:spcAft>
                <a:spcPts val="0"/>
              </a:spcAft>
              <a:buNone/>
            </a:pPr>
            <a:endParaRPr sz="1000" dirty="0">
              <a:latin typeface="Verdana"/>
              <a:ea typeface="Verdana"/>
              <a:cs typeface="Verdana"/>
              <a:sym typeface="Verdana"/>
            </a:endParaRPr>
          </a:p>
          <a:p>
            <a:pPr marL="0" lvl="0" indent="0" algn="l" rtl="0">
              <a:spcBef>
                <a:spcPts val="0"/>
              </a:spcBef>
              <a:spcAft>
                <a:spcPts val="0"/>
              </a:spcAft>
              <a:buNone/>
            </a:pPr>
            <a:endParaRPr sz="2000" dirty="0">
              <a:latin typeface="Verdana"/>
              <a:ea typeface="Verdana"/>
              <a:cs typeface="Verdana"/>
              <a:sym typeface="Verdana"/>
            </a:endParaRPr>
          </a:p>
          <a:p>
            <a:pPr marL="0" lvl="0" indent="0" algn="l" rtl="0">
              <a:spcBef>
                <a:spcPts val="0"/>
              </a:spcBef>
              <a:spcAft>
                <a:spcPts val="0"/>
              </a:spcAft>
              <a:buNone/>
            </a:pPr>
            <a:endParaRPr sz="2000" dirty="0">
              <a:latin typeface="Verdana"/>
              <a:ea typeface="Verdana"/>
              <a:cs typeface="Verdana"/>
              <a:sym typeface="Verdana"/>
            </a:endParaRPr>
          </a:p>
          <a:p>
            <a:pPr marL="0" lvl="0" indent="0" algn="l" rtl="0">
              <a:spcBef>
                <a:spcPts val="0"/>
              </a:spcBef>
              <a:spcAft>
                <a:spcPts val="0"/>
              </a:spcAft>
              <a:buNone/>
            </a:pPr>
            <a:endParaRPr sz="1800" dirty="0">
              <a:latin typeface="Verdana"/>
              <a:ea typeface="Verdana"/>
              <a:cs typeface="Verdana"/>
              <a:sym typeface="Verdana"/>
            </a:endParaRPr>
          </a:p>
          <a:p>
            <a:pPr marL="0" lvl="0" indent="0" algn="ctr" rtl="0">
              <a:spcBef>
                <a:spcPts val="0"/>
              </a:spcBef>
              <a:spcAft>
                <a:spcPts val="0"/>
              </a:spcAft>
              <a:buNone/>
            </a:pPr>
            <a:endParaRPr sz="1800" dirty="0">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85"/>
        <p:cNvGrpSpPr/>
        <p:nvPr/>
      </p:nvGrpSpPr>
      <p:grpSpPr>
        <a:xfrm>
          <a:off x="0" y="0"/>
          <a:ext cx="0" cy="0"/>
          <a:chOff x="0" y="0"/>
          <a:chExt cx="0" cy="0"/>
        </a:xfrm>
      </p:grpSpPr>
      <p:sp>
        <p:nvSpPr>
          <p:cNvPr id="86" name="Google Shape;86;p17"/>
          <p:cNvSpPr txBox="1"/>
          <p:nvPr/>
        </p:nvSpPr>
        <p:spPr>
          <a:xfrm>
            <a:off x="4881650" y="347000"/>
            <a:ext cx="3966900" cy="214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2"/>
              </a:solidFill>
            </a:endParaRPr>
          </a:p>
          <a:p>
            <a:pPr marL="457200" lvl="0" indent="0" algn="l" rtl="0">
              <a:spcBef>
                <a:spcPts val="0"/>
              </a:spcBef>
              <a:spcAft>
                <a:spcPts val="0"/>
              </a:spcAft>
              <a:buClr>
                <a:schemeClr val="dk1"/>
              </a:buClr>
              <a:buSzPts val="1100"/>
              <a:buFont typeface="Arial"/>
              <a:buNone/>
            </a:pPr>
            <a:endParaRPr sz="1600">
              <a:solidFill>
                <a:schemeClr val="dk2"/>
              </a:solidFill>
            </a:endParaRPr>
          </a:p>
          <a:p>
            <a:pPr marL="457200" lvl="0" indent="0" algn="l" rtl="0">
              <a:spcBef>
                <a:spcPts val="0"/>
              </a:spcBef>
              <a:spcAft>
                <a:spcPts val="0"/>
              </a:spcAft>
              <a:buNone/>
            </a:pPr>
            <a:endParaRPr sz="1600">
              <a:solidFill>
                <a:schemeClr val="dk2"/>
              </a:solidFill>
            </a:endParaRPr>
          </a:p>
        </p:txBody>
      </p:sp>
      <p:sp>
        <p:nvSpPr>
          <p:cNvPr id="87" name="Google Shape;87;p17"/>
          <p:cNvSpPr txBox="1"/>
          <p:nvPr/>
        </p:nvSpPr>
        <p:spPr>
          <a:xfrm>
            <a:off x="2625813" y="181625"/>
            <a:ext cx="1774800" cy="48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800">
              <a:solidFill>
                <a:schemeClr val="dk2"/>
              </a:solidFill>
            </a:endParaRPr>
          </a:p>
        </p:txBody>
      </p:sp>
      <p:sp>
        <p:nvSpPr>
          <p:cNvPr id="88" name="Google Shape;88;p17"/>
          <p:cNvSpPr txBox="1"/>
          <p:nvPr/>
        </p:nvSpPr>
        <p:spPr>
          <a:xfrm>
            <a:off x="239613" y="2980213"/>
            <a:ext cx="23862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2400">
                <a:solidFill>
                  <a:schemeClr val="dk1"/>
                </a:solidFill>
              </a:rPr>
              <a:t>Eit trygt arbeids- og læringsmiljø</a:t>
            </a:r>
            <a:endParaRPr sz="2400"/>
          </a:p>
        </p:txBody>
      </p:sp>
      <p:sp>
        <p:nvSpPr>
          <p:cNvPr id="89" name="Google Shape;89;p17"/>
          <p:cNvSpPr txBox="1"/>
          <p:nvPr/>
        </p:nvSpPr>
        <p:spPr>
          <a:xfrm>
            <a:off x="2866550" y="2980225"/>
            <a:ext cx="2015100" cy="4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chemeClr val="dk2"/>
              </a:solidFill>
            </a:endParaRPr>
          </a:p>
        </p:txBody>
      </p:sp>
      <p:sp>
        <p:nvSpPr>
          <p:cNvPr id="90" name="Google Shape;90;p17"/>
          <p:cNvSpPr txBox="1"/>
          <p:nvPr/>
        </p:nvSpPr>
        <p:spPr>
          <a:xfrm>
            <a:off x="6429525" y="408650"/>
            <a:ext cx="2191500" cy="4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chemeClr val="dk2"/>
              </a:solidFill>
            </a:endParaRPr>
          </a:p>
        </p:txBody>
      </p:sp>
      <p:pic>
        <p:nvPicPr>
          <p:cNvPr id="91" name="Google Shape;91;p17"/>
          <p:cNvPicPr preferRelativeResize="0"/>
          <p:nvPr/>
        </p:nvPicPr>
        <p:blipFill>
          <a:blip r:embed="rId3">
            <a:alphaModFix/>
          </a:blip>
          <a:stretch>
            <a:fillRect/>
          </a:stretch>
        </p:blipFill>
        <p:spPr>
          <a:xfrm>
            <a:off x="152375" y="161300"/>
            <a:ext cx="2352425" cy="2410450"/>
          </a:xfrm>
          <a:prstGeom prst="rect">
            <a:avLst/>
          </a:prstGeom>
          <a:noFill/>
          <a:ln>
            <a:noFill/>
          </a:ln>
        </p:spPr>
      </p:pic>
      <p:pic>
        <p:nvPicPr>
          <p:cNvPr id="92" name="Google Shape;92;p17">
            <a:hlinkClick r:id="rId4"/>
          </p:cNvPr>
          <p:cNvPicPr preferRelativeResize="0"/>
          <p:nvPr/>
        </p:nvPicPr>
        <p:blipFill>
          <a:blip r:embed="rId5">
            <a:alphaModFix/>
          </a:blip>
          <a:stretch>
            <a:fillRect/>
          </a:stretch>
        </p:blipFill>
        <p:spPr>
          <a:xfrm>
            <a:off x="3559550" y="2581731"/>
            <a:ext cx="3966899" cy="2089983"/>
          </a:xfrm>
          <a:prstGeom prst="rect">
            <a:avLst/>
          </a:prstGeom>
          <a:noFill/>
          <a:ln>
            <a:noFill/>
          </a:ln>
        </p:spPr>
      </p:pic>
      <p:sp>
        <p:nvSpPr>
          <p:cNvPr id="93" name="Google Shape;93;p17"/>
          <p:cNvSpPr txBox="1"/>
          <p:nvPr/>
        </p:nvSpPr>
        <p:spPr>
          <a:xfrm>
            <a:off x="3559562" y="570750"/>
            <a:ext cx="3966900" cy="2001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800">
                <a:solidFill>
                  <a:schemeClr val="dk2"/>
                </a:solidFill>
              </a:rPr>
              <a:t>Opplæringslova kapittel 12:</a:t>
            </a:r>
            <a:endParaRPr sz="1800">
              <a:solidFill>
                <a:schemeClr val="dk2"/>
              </a:solidFill>
            </a:endParaRPr>
          </a:p>
          <a:p>
            <a:pPr marL="0" lvl="0" indent="0" algn="l" rtl="0">
              <a:spcBef>
                <a:spcPts val="0"/>
              </a:spcBef>
              <a:spcAft>
                <a:spcPts val="0"/>
              </a:spcAft>
              <a:buNone/>
            </a:pPr>
            <a:endParaRPr sz="500">
              <a:solidFill>
                <a:schemeClr val="dk2"/>
              </a:solidFill>
            </a:endParaRPr>
          </a:p>
          <a:p>
            <a:pPr marL="0" lvl="0" indent="0" algn="l" rtl="0">
              <a:spcBef>
                <a:spcPts val="0"/>
              </a:spcBef>
              <a:spcAft>
                <a:spcPts val="0"/>
              </a:spcAft>
              <a:buNone/>
            </a:pPr>
            <a:r>
              <a:rPr lang="no">
                <a:solidFill>
                  <a:schemeClr val="dk2"/>
                </a:solidFill>
              </a:rPr>
              <a:t>Alle elevar har </a:t>
            </a:r>
            <a:r>
              <a:rPr lang="no" u="sng">
                <a:solidFill>
                  <a:schemeClr val="accent5"/>
                </a:solidFill>
                <a:hlinkClick r:id="rId6">
                  <a:extLst>
                    <a:ext uri="{A12FA001-AC4F-418D-AE19-62706E023703}">
                      <ahyp:hlinkClr xmlns:ahyp="http://schemas.microsoft.com/office/drawing/2018/hyperlinkcolor" val="tx"/>
                    </a:ext>
                  </a:extLst>
                </a:hlinkClick>
              </a:rPr>
              <a:t>rett til eit trygt og godt skulemiljø</a:t>
            </a:r>
            <a:r>
              <a:rPr lang="no">
                <a:solidFill>
                  <a:schemeClr val="dk2"/>
                </a:solidFill>
              </a:rPr>
              <a:t> som fremjar helse, inkludering, trivsel og læring. </a:t>
            </a:r>
            <a:endParaRPr>
              <a:solidFill>
                <a:schemeClr val="dk2"/>
              </a:solidFill>
            </a:endParaRPr>
          </a:p>
          <a:p>
            <a:pPr marL="457200" lvl="0" indent="0" algn="l" rtl="0">
              <a:spcBef>
                <a:spcPts val="0"/>
              </a:spcBef>
              <a:spcAft>
                <a:spcPts val="0"/>
              </a:spcAft>
              <a:buNone/>
            </a:pPr>
            <a:endParaRPr sz="1600">
              <a:solidFill>
                <a:schemeClr val="dk2"/>
              </a:solidFill>
            </a:endParaRPr>
          </a:p>
          <a:p>
            <a:pPr marL="0" lvl="0" indent="0" algn="ctr" rtl="0">
              <a:spcBef>
                <a:spcPts val="0"/>
              </a:spcBef>
              <a:spcAft>
                <a:spcPts val="0"/>
              </a:spcAft>
              <a:buNone/>
            </a:pPr>
            <a:r>
              <a:rPr lang="no" sz="1800">
                <a:solidFill>
                  <a:schemeClr val="dk2"/>
                </a:solidFill>
              </a:rPr>
              <a:t>Opplæringslova kapittel 13:</a:t>
            </a:r>
            <a:endParaRPr sz="1800">
              <a:solidFill>
                <a:schemeClr val="dk2"/>
              </a:solidFill>
            </a:endParaRPr>
          </a:p>
          <a:p>
            <a:pPr marL="0" lvl="0" indent="0" algn="l" rtl="0">
              <a:spcBef>
                <a:spcPts val="0"/>
              </a:spcBef>
              <a:spcAft>
                <a:spcPts val="0"/>
              </a:spcAft>
              <a:buNone/>
            </a:pPr>
            <a:endParaRPr sz="500">
              <a:solidFill>
                <a:schemeClr val="dk2"/>
              </a:solidFill>
            </a:endParaRPr>
          </a:p>
          <a:p>
            <a:pPr marL="0" lvl="0" indent="0" algn="l" rtl="0">
              <a:spcBef>
                <a:spcPts val="0"/>
              </a:spcBef>
              <a:spcAft>
                <a:spcPts val="0"/>
              </a:spcAft>
              <a:buNone/>
            </a:pPr>
            <a:r>
              <a:rPr lang="no">
                <a:solidFill>
                  <a:schemeClr val="dk2"/>
                </a:solidFill>
              </a:rPr>
              <a:t>Ordenstiltak og skadeførebygging, t.d. fysisk inngripen når andre tiltak ikkje er tilstrekkelege.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97"/>
        <p:cNvGrpSpPr/>
        <p:nvPr/>
      </p:nvGrpSpPr>
      <p:grpSpPr>
        <a:xfrm>
          <a:off x="0" y="0"/>
          <a:ext cx="0" cy="0"/>
          <a:chOff x="0" y="0"/>
          <a:chExt cx="0" cy="0"/>
        </a:xfrm>
      </p:grpSpPr>
      <p:pic>
        <p:nvPicPr>
          <p:cNvPr id="98" name="Google Shape;98;p18"/>
          <p:cNvPicPr preferRelativeResize="0"/>
          <p:nvPr/>
        </p:nvPicPr>
        <p:blipFill>
          <a:blip r:embed="rId3">
            <a:alphaModFix/>
          </a:blip>
          <a:stretch>
            <a:fillRect/>
          </a:stretch>
        </p:blipFill>
        <p:spPr>
          <a:xfrm>
            <a:off x="152400" y="152400"/>
            <a:ext cx="2569125" cy="2509375"/>
          </a:xfrm>
          <a:prstGeom prst="rect">
            <a:avLst/>
          </a:prstGeom>
          <a:noFill/>
          <a:ln>
            <a:noFill/>
          </a:ln>
        </p:spPr>
      </p:pic>
      <p:sp>
        <p:nvSpPr>
          <p:cNvPr id="99" name="Google Shape;99;p18"/>
          <p:cNvSpPr txBox="1"/>
          <p:nvPr/>
        </p:nvSpPr>
        <p:spPr>
          <a:xfrm>
            <a:off x="264113" y="2661775"/>
            <a:ext cx="2345700" cy="197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3000">
                <a:solidFill>
                  <a:schemeClr val="dk1"/>
                </a:solidFill>
              </a:rPr>
              <a:t>Me set retninga til skulen</a:t>
            </a:r>
            <a:endParaRPr sz="1800">
              <a:solidFill>
                <a:schemeClr val="dk2"/>
              </a:solidFill>
            </a:endParaRPr>
          </a:p>
        </p:txBody>
      </p:sp>
      <p:sp>
        <p:nvSpPr>
          <p:cNvPr id="100" name="Google Shape;100;p18"/>
          <p:cNvSpPr txBox="1"/>
          <p:nvPr/>
        </p:nvSpPr>
        <p:spPr>
          <a:xfrm>
            <a:off x="3217225" y="1187350"/>
            <a:ext cx="50892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600">
              <a:solidFill>
                <a:schemeClr val="dk1"/>
              </a:solidFill>
            </a:endParaRPr>
          </a:p>
        </p:txBody>
      </p:sp>
      <p:sp>
        <p:nvSpPr>
          <p:cNvPr id="101" name="Google Shape;101;p18"/>
          <p:cNvSpPr txBox="1">
            <a:spLocks noGrp="1"/>
          </p:cNvSpPr>
          <p:nvPr>
            <p:ph type="ctrTitle"/>
          </p:nvPr>
        </p:nvSpPr>
        <p:spPr>
          <a:xfrm>
            <a:off x="2679775" y="1561750"/>
            <a:ext cx="5841900" cy="244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sz="2400" u="sng">
                <a:solidFill>
                  <a:schemeClr val="hlink"/>
                </a:solidFill>
                <a:latin typeface="Verdana"/>
                <a:ea typeface="Verdana"/>
                <a:cs typeface="Verdana"/>
                <a:sym typeface="Verdana"/>
                <a:hlinkClick r:id="rId4"/>
              </a:rPr>
              <a:t>Strategi for kvalitet </a:t>
            </a:r>
            <a:endParaRPr sz="2400">
              <a:latin typeface="Verdana"/>
              <a:ea typeface="Verdana"/>
              <a:cs typeface="Verdana"/>
              <a:sym typeface="Verdana"/>
            </a:endParaRPr>
          </a:p>
          <a:p>
            <a:pPr marL="0" lvl="0" indent="0" algn="ctr" rtl="0">
              <a:spcBef>
                <a:spcPts val="0"/>
              </a:spcBef>
              <a:spcAft>
                <a:spcPts val="0"/>
              </a:spcAft>
              <a:buNone/>
            </a:pPr>
            <a:endParaRPr sz="2400">
              <a:latin typeface="Verdana"/>
              <a:ea typeface="Verdana"/>
              <a:cs typeface="Verdana"/>
              <a:sym typeface="Verdana"/>
            </a:endParaRPr>
          </a:p>
          <a:p>
            <a:pPr marL="0" lvl="0" indent="0" algn="ctr" rtl="0">
              <a:spcBef>
                <a:spcPts val="0"/>
              </a:spcBef>
              <a:spcAft>
                <a:spcPts val="0"/>
              </a:spcAft>
              <a:buNone/>
            </a:pPr>
            <a:r>
              <a:rPr lang="no" sz="2400">
                <a:latin typeface="Verdana"/>
                <a:ea typeface="Verdana"/>
                <a:cs typeface="Verdana"/>
                <a:sym typeface="Verdana"/>
              </a:rPr>
              <a:t>“Skolen skal samarbeide med foreldre om opplæringen til eleven, og foreldrene har et medansvar for å utvikle et godt lærings- og skolemiljø.”</a:t>
            </a:r>
            <a:endParaRPr sz="2400">
              <a:latin typeface="Verdana"/>
              <a:ea typeface="Verdana"/>
              <a:cs typeface="Verdana"/>
              <a:sym typeface="Verdana"/>
            </a:endParaRPr>
          </a:p>
          <a:p>
            <a:pPr marL="0" lvl="0" indent="0" algn="ctr" rtl="0">
              <a:spcBef>
                <a:spcPts val="0"/>
              </a:spcBef>
              <a:spcAft>
                <a:spcPts val="0"/>
              </a:spcAft>
              <a:buNone/>
            </a:pPr>
            <a:endParaRPr sz="1800">
              <a:latin typeface="Verdana"/>
              <a:ea typeface="Verdana"/>
              <a:cs typeface="Verdana"/>
              <a:sym typeface="Verda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05"/>
        <p:cNvGrpSpPr/>
        <p:nvPr/>
      </p:nvGrpSpPr>
      <p:grpSpPr>
        <a:xfrm>
          <a:off x="0" y="0"/>
          <a:ext cx="0" cy="0"/>
          <a:chOff x="0" y="0"/>
          <a:chExt cx="0" cy="0"/>
        </a:xfrm>
      </p:grpSpPr>
      <p:pic>
        <p:nvPicPr>
          <p:cNvPr id="106" name="Google Shape;106;p19"/>
          <p:cNvPicPr preferRelativeResize="0"/>
          <p:nvPr/>
        </p:nvPicPr>
        <p:blipFill>
          <a:blip r:embed="rId3">
            <a:alphaModFix/>
          </a:blip>
          <a:stretch>
            <a:fillRect/>
          </a:stretch>
        </p:blipFill>
        <p:spPr>
          <a:xfrm>
            <a:off x="256863" y="152400"/>
            <a:ext cx="8630268" cy="48386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10"/>
        <p:cNvGrpSpPr/>
        <p:nvPr/>
      </p:nvGrpSpPr>
      <p:grpSpPr>
        <a:xfrm>
          <a:off x="0" y="0"/>
          <a:ext cx="0" cy="0"/>
          <a:chOff x="0" y="0"/>
          <a:chExt cx="0" cy="0"/>
        </a:xfrm>
      </p:grpSpPr>
      <p:pic>
        <p:nvPicPr>
          <p:cNvPr id="111" name="Google Shape;111;p20"/>
          <p:cNvPicPr preferRelativeResize="0"/>
          <p:nvPr/>
        </p:nvPicPr>
        <p:blipFill>
          <a:blip r:embed="rId3">
            <a:alphaModFix/>
          </a:blip>
          <a:stretch>
            <a:fillRect/>
          </a:stretch>
        </p:blipFill>
        <p:spPr>
          <a:xfrm>
            <a:off x="152400" y="152400"/>
            <a:ext cx="8729042" cy="4838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15"/>
        <p:cNvGrpSpPr/>
        <p:nvPr/>
      </p:nvGrpSpPr>
      <p:grpSpPr>
        <a:xfrm>
          <a:off x="0" y="0"/>
          <a:ext cx="0" cy="0"/>
          <a:chOff x="0" y="0"/>
          <a:chExt cx="0" cy="0"/>
        </a:xfrm>
      </p:grpSpPr>
      <p:pic>
        <p:nvPicPr>
          <p:cNvPr id="116" name="Google Shape;116;p21"/>
          <p:cNvPicPr preferRelativeResize="0"/>
          <p:nvPr/>
        </p:nvPicPr>
        <p:blipFill>
          <a:blip r:embed="rId3">
            <a:alphaModFix/>
          </a:blip>
          <a:stretch>
            <a:fillRect/>
          </a:stretch>
        </p:blipFill>
        <p:spPr>
          <a:xfrm>
            <a:off x="152400" y="152400"/>
            <a:ext cx="2569125" cy="2509375"/>
          </a:xfrm>
          <a:prstGeom prst="rect">
            <a:avLst/>
          </a:prstGeom>
          <a:noFill/>
          <a:ln>
            <a:noFill/>
          </a:ln>
        </p:spPr>
      </p:pic>
      <p:sp>
        <p:nvSpPr>
          <p:cNvPr id="117" name="Google Shape;117;p21"/>
          <p:cNvSpPr txBox="1"/>
          <p:nvPr/>
        </p:nvSpPr>
        <p:spPr>
          <a:xfrm>
            <a:off x="264113" y="2661775"/>
            <a:ext cx="2345700" cy="197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3000">
                <a:solidFill>
                  <a:schemeClr val="dk1"/>
                </a:solidFill>
              </a:rPr>
              <a:t>Me set retninga til skulen</a:t>
            </a:r>
            <a:endParaRPr sz="1800">
              <a:solidFill>
                <a:schemeClr val="dk2"/>
              </a:solidFill>
            </a:endParaRPr>
          </a:p>
        </p:txBody>
      </p:sp>
      <p:sp>
        <p:nvSpPr>
          <p:cNvPr id="118" name="Google Shape;118;p21"/>
          <p:cNvSpPr txBox="1"/>
          <p:nvPr/>
        </p:nvSpPr>
        <p:spPr>
          <a:xfrm>
            <a:off x="3217225" y="1187350"/>
            <a:ext cx="50892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600">
              <a:solidFill>
                <a:schemeClr val="dk1"/>
              </a:solidFill>
            </a:endParaRPr>
          </a:p>
        </p:txBody>
      </p:sp>
      <p:sp>
        <p:nvSpPr>
          <p:cNvPr id="119" name="Google Shape;119;p21"/>
          <p:cNvSpPr txBox="1">
            <a:spLocks noGrp="1"/>
          </p:cNvSpPr>
          <p:nvPr>
            <p:ph type="ctrTitle"/>
          </p:nvPr>
        </p:nvSpPr>
        <p:spPr>
          <a:xfrm>
            <a:off x="2537375" y="684075"/>
            <a:ext cx="6164100" cy="23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sz="2400" b="1">
                <a:latin typeface="Verdana"/>
                <a:ea typeface="Verdana"/>
                <a:cs typeface="Verdana"/>
                <a:sym typeface="Verdana"/>
              </a:rPr>
              <a:t>Vikevåg skule sin visjon:</a:t>
            </a:r>
            <a:endParaRPr sz="2400" b="1">
              <a:latin typeface="Verdana"/>
              <a:ea typeface="Verdana"/>
              <a:cs typeface="Verdana"/>
              <a:sym typeface="Verdana"/>
            </a:endParaRPr>
          </a:p>
          <a:p>
            <a:pPr marL="0" lvl="0" indent="0" algn="ctr" rtl="0">
              <a:spcBef>
                <a:spcPts val="0"/>
              </a:spcBef>
              <a:spcAft>
                <a:spcPts val="0"/>
              </a:spcAft>
              <a:buNone/>
            </a:pPr>
            <a:endParaRPr sz="2400">
              <a:latin typeface="Verdana"/>
              <a:ea typeface="Verdana"/>
              <a:cs typeface="Verdana"/>
              <a:sym typeface="Verdana"/>
            </a:endParaRPr>
          </a:p>
          <a:p>
            <a:pPr marL="0" lvl="0" indent="0" algn="ctr" rtl="0">
              <a:spcBef>
                <a:spcPts val="0"/>
              </a:spcBef>
              <a:spcAft>
                <a:spcPts val="0"/>
              </a:spcAft>
              <a:buNone/>
            </a:pPr>
            <a:r>
              <a:rPr lang="no" sz="2400">
                <a:latin typeface="Verdana"/>
                <a:ea typeface="Verdana"/>
                <a:cs typeface="Verdana"/>
                <a:sym typeface="Verdana"/>
              </a:rPr>
              <a:t>“Godt å vera,</a:t>
            </a:r>
            <a:endParaRPr sz="2400">
              <a:latin typeface="Verdana"/>
              <a:ea typeface="Verdana"/>
              <a:cs typeface="Verdana"/>
              <a:sym typeface="Verdana"/>
            </a:endParaRPr>
          </a:p>
          <a:p>
            <a:pPr marL="0" lvl="0" indent="0" algn="ctr" rtl="0">
              <a:spcBef>
                <a:spcPts val="0"/>
              </a:spcBef>
              <a:spcAft>
                <a:spcPts val="0"/>
              </a:spcAft>
              <a:buNone/>
            </a:pPr>
            <a:r>
              <a:rPr lang="no" sz="2400">
                <a:latin typeface="Verdana"/>
                <a:ea typeface="Verdana"/>
                <a:cs typeface="Verdana"/>
                <a:sym typeface="Verdana"/>
              </a:rPr>
              <a:t>mykje å læra.”</a:t>
            </a:r>
            <a:endParaRPr sz="2400">
              <a:latin typeface="Verdana"/>
              <a:ea typeface="Verdana"/>
              <a:cs typeface="Verdana"/>
              <a:sym typeface="Verdana"/>
            </a:endParaRPr>
          </a:p>
          <a:p>
            <a:pPr marL="0" lvl="0" indent="0" algn="ctr" rtl="0">
              <a:spcBef>
                <a:spcPts val="0"/>
              </a:spcBef>
              <a:spcAft>
                <a:spcPts val="0"/>
              </a:spcAft>
              <a:buNone/>
            </a:pPr>
            <a:endParaRPr sz="1800">
              <a:latin typeface="Verdana"/>
              <a:ea typeface="Verdana"/>
              <a:cs typeface="Verdana"/>
              <a:sym typeface="Verdana"/>
            </a:endParaRPr>
          </a:p>
        </p:txBody>
      </p:sp>
      <p:pic>
        <p:nvPicPr>
          <p:cNvPr id="120" name="Google Shape;120;p21"/>
          <p:cNvPicPr preferRelativeResize="0"/>
          <p:nvPr/>
        </p:nvPicPr>
        <p:blipFill>
          <a:blip r:embed="rId4">
            <a:alphaModFix/>
          </a:blip>
          <a:stretch>
            <a:fillRect/>
          </a:stretch>
        </p:blipFill>
        <p:spPr>
          <a:xfrm>
            <a:off x="3802250" y="3025575"/>
            <a:ext cx="3634350" cy="1694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24"/>
        <p:cNvGrpSpPr/>
        <p:nvPr/>
      </p:nvGrpSpPr>
      <p:grpSpPr>
        <a:xfrm>
          <a:off x="0" y="0"/>
          <a:ext cx="0" cy="0"/>
          <a:chOff x="0" y="0"/>
          <a:chExt cx="0" cy="0"/>
        </a:xfrm>
      </p:grpSpPr>
      <p:sp>
        <p:nvSpPr>
          <p:cNvPr id="125" name="Google Shape;125;p22"/>
          <p:cNvSpPr txBox="1"/>
          <p:nvPr/>
        </p:nvSpPr>
        <p:spPr>
          <a:xfrm>
            <a:off x="4129550" y="369648"/>
            <a:ext cx="2246100" cy="70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no" sz="2800" u="sng">
                <a:solidFill>
                  <a:srgbClr val="0097A7"/>
                </a:solidFill>
                <a:latin typeface="Verdana"/>
                <a:ea typeface="Verdana"/>
                <a:cs typeface="Verdana"/>
                <a:sym typeface="Verdana"/>
                <a:hlinkClick r:id="rId3">
                  <a:extLst>
                    <a:ext uri="{A12FA001-AC4F-418D-AE19-62706E023703}">
                      <ahyp:hlinkClr xmlns:ahyp="http://schemas.microsoft.com/office/drawing/2018/hyperlinkcolor" val="tx"/>
                    </a:ext>
                  </a:extLst>
                </a:hlinkClick>
              </a:rPr>
              <a:t>Skoleregler</a:t>
            </a:r>
            <a:endParaRPr sz="2200">
              <a:solidFill>
                <a:srgbClr val="000000"/>
              </a:solidFill>
              <a:latin typeface="Verdana"/>
              <a:ea typeface="Verdana"/>
              <a:cs typeface="Verdana"/>
              <a:sym typeface="Verdana"/>
            </a:endParaRPr>
          </a:p>
        </p:txBody>
      </p:sp>
      <p:pic>
        <p:nvPicPr>
          <p:cNvPr id="126" name="Google Shape;126;p22"/>
          <p:cNvPicPr preferRelativeResize="0"/>
          <p:nvPr/>
        </p:nvPicPr>
        <p:blipFill>
          <a:blip r:embed="rId4">
            <a:alphaModFix/>
          </a:blip>
          <a:stretch>
            <a:fillRect/>
          </a:stretch>
        </p:blipFill>
        <p:spPr>
          <a:xfrm>
            <a:off x="152375" y="161300"/>
            <a:ext cx="2352425" cy="2410450"/>
          </a:xfrm>
          <a:prstGeom prst="rect">
            <a:avLst/>
          </a:prstGeom>
          <a:noFill/>
          <a:ln>
            <a:noFill/>
          </a:ln>
        </p:spPr>
      </p:pic>
      <p:pic>
        <p:nvPicPr>
          <p:cNvPr id="127" name="Google Shape;127;p22"/>
          <p:cNvPicPr preferRelativeResize="0"/>
          <p:nvPr/>
        </p:nvPicPr>
        <p:blipFill>
          <a:blip r:embed="rId5">
            <a:alphaModFix/>
          </a:blip>
          <a:stretch>
            <a:fillRect/>
          </a:stretch>
        </p:blipFill>
        <p:spPr>
          <a:xfrm>
            <a:off x="2296335" y="2612769"/>
            <a:ext cx="5912525" cy="1882825"/>
          </a:xfrm>
          <a:prstGeom prst="rect">
            <a:avLst/>
          </a:prstGeom>
          <a:noFill/>
          <a:ln>
            <a:noFill/>
          </a:ln>
        </p:spPr>
      </p:pic>
      <p:pic>
        <p:nvPicPr>
          <p:cNvPr id="128" name="Google Shape;128;p22"/>
          <p:cNvPicPr preferRelativeResize="0"/>
          <p:nvPr/>
        </p:nvPicPr>
        <p:blipFill>
          <a:blip r:embed="rId6">
            <a:alphaModFix/>
          </a:blip>
          <a:stretch>
            <a:fillRect/>
          </a:stretch>
        </p:blipFill>
        <p:spPr>
          <a:xfrm>
            <a:off x="3680975" y="1182319"/>
            <a:ext cx="3143250" cy="1685925"/>
          </a:xfrm>
          <a:prstGeom prst="rect">
            <a:avLst/>
          </a:prstGeom>
          <a:noFill/>
          <a:ln>
            <a:noFill/>
          </a:ln>
        </p:spPr>
      </p:pic>
      <p:sp>
        <p:nvSpPr>
          <p:cNvPr id="129" name="Google Shape;129;p22"/>
          <p:cNvSpPr txBox="1"/>
          <p:nvPr/>
        </p:nvSpPr>
        <p:spPr>
          <a:xfrm>
            <a:off x="271071" y="2801875"/>
            <a:ext cx="16557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2000">
                <a:solidFill>
                  <a:schemeClr val="dk1"/>
                </a:solidFill>
              </a:rPr>
              <a:t>Eit trygt arbeids- og læringsmiljø</a:t>
            </a: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33"/>
        <p:cNvGrpSpPr/>
        <p:nvPr/>
      </p:nvGrpSpPr>
      <p:grpSpPr>
        <a:xfrm>
          <a:off x="0" y="0"/>
          <a:ext cx="0" cy="0"/>
          <a:chOff x="0" y="0"/>
          <a:chExt cx="0" cy="0"/>
        </a:xfrm>
      </p:grpSpPr>
      <p:sp>
        <p:nvSpPr>
          <p:cNvPr id="134" name="Google Shape;134;p23"/>
          <p:cNvSpPr txBox="1"/>
          <p:nvPr/>
        </p:nvSpPr>
        <p:spPr>
          <a:xfrm>
            <a:off x="658550" y="839534"/>
            <a:ext cx="3492900" cy="275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1600"/>
              <a:t>Følgje opp, førebyggja og tilpassa</a:t>
            </a:r>
            <a:endParaRPr sz="1600"/>
          </a:p>
          <a:p>
            <a:pPr marL="0" lvl="0" indent="0" algn="l" rtl="0">
              <a:spcBef>
                <a:spcPts val="0"/>
              </a:spcBef>
              <a:spcAft>
                <a:spcPts val="0"/>
              </a:spcAft>
              <a:buNone/>
            </a:pPr>
            <a:endParaRPr sz="1000">
              <a:solidFill>
                <a:schemeClr val="dk2"/>
              </a:solidFill>
            </a:endParaRPr>
          </a:p>
          <a:p>
            <a:pPr marL="0" lvl="0" indent="0" algn="ctr" rtl="0">
              <a:spcBef>
                <a:spcPts val="0"/>
              </a:spcBef>
              <a:spcAft>
                <a:spcPts val="0"/>
              </a:spcAft>
              <a:buNone/>
            </a:pPr>
            <a:r>
              <a:rPr lang="no" sz="1200">
                <a:solidFill>
                  <a:schemeClr val="dk2"/>
                </a:solidFill>
              </a:rPr>
              <a:t>Vikevåg skule følgjer opp den faglege og sosiale utviklinga til elevane og set inn tidleg innsats for å førebyggja utfordringar. </a:t>
            </a:r>
            <a:endParaRPr sz="1200">
              <a:solidFill>
                <a:schemeClr val="dk2"/>
              </a:solidFill>
            </a:endParaRPr>
          </a:p>
          <a:p>
            <a:pPr marL="0" lvl="0" indent="0" algn="ctr" rtl="0">
              <a:spcBef>
                <a:spcPts val="0"/>
              </a:spcBef>
              <a:spcAft>
                <a:spcPts val="0"/>
              </a:spcAft>
              <a:buNone/>
            </a:pPr>
            <a:endParaRPr sz="1200">
              <a:solidFill>
                <a:schemeClr val="dk2"/>
              </a:solidFill>
            </a:endParaRPr>
          </a:p>
          <a:p>
            <a:pPr marL="0" lvl="0" indent="0" algn="ctr" rtl="0">
              <a:spcBef>
                <a:spcPts val="0"/>
              </a:spcBef>
              <a:spcAft>
                <a:spcPts val="0"/>
              </a:spcAft>
              <a:buNone/>
            </a:pPr>
            <a:r>
              <a:rPr lang="no" sz="1200">
                <a:solidFill>
                  <a:schemeClr val="dk2"/>
                </a:solidFill>
              </a:rPr>
              <a:t>Elevane skal få tilpassa opplæring, anten som ein del av den ordinære opplæringa eller som </a:t>
            </a:r>
            <a:r>
              <a:rPr lang="no" sz="1200" u="sng">
                <a:solidFill>
                  <a:schemeClr val="hlink"/>
                </a:solidFill>
                <a:hlinkClick r:id="rId3"/>
              </a:rPr>
              <a:t>individuell tilrettelegging</a:t>
            </a:r>
            <a:r>
              <a:rPr lang="no" sz="1200">
                <a:solidFill>
                  <a:schemeClr val="dk2"/>
                </a:solidFill>
              </a:rPr>
              <a:t>. </a:t>
            </a:r>
            <a:endParaRPr sz="1200">
              <a:solidFill>
                <a:schemeClr val="dk2"/>
              </a:solidFill>
            </a:endParaRPr>
          </a:p>
          <a:p>
            <a:pPr marL="0" lvl="0" indent="0" algn="ctr" rtl="0">
              <a:spcBef>
                <a:spcPts val="0"/>
              </a:spcBef>
              <a:spcAft>
                <a:spcPts val="0"/>
              </a:spcAft>
              <a:buNone/>
            </a:pPr>
            <a:endParaRPr sz="1200">
              <a:solidFill>
                <a:schemeClr val="dk2"/>
              </a:solidFill>
            </a:endParaRPr>
          </a:p>
          <a:p>
            <a:pPr marL="0" lvl="0" indent="0" algn="ctr" rtl="0">
              <a:spcBef>
                <a:spcPts val="0"/>
              </a:spcBef>
              <a:spcAft>
                <a:spcPts val="0"/>
              </a:spcAft>
              <a:buNone/>
            </a:pPr>
            <a:r>
              <a:rPr lang="no" sz="1200">
                <a:solidFill>
                  <a:schemeClr val="dk2"/>
                </a:solidFill>
              </a:rPr>
              <a:t>Me er ulike, normalomgrepet er vidt og </a:t>
            </a:r>
            <a:endParaRPr sz="1200">
              <a:solidFill>
                <a:schemeClr val="dk2"/>
              </a:solidFill>
            </a:endParaRPr>
          </a:p>
          <a:p>
            <a:pPr marL="0" lvl="0" indent="0" algn="ctr" rtl="0">
              <a:spcBef>
                <a:spcPts val="0"/>
              </a:spcBef>
              <a:spcAft>
                <a:spcPts val="0"/>
              </a:spcAft>
              <a:buNone/>
            </a:pPr>
            <a:r>
              <a:rPr lang="no" sz="1200">
                <a:solidFill>
                  <a:schemeClr val="dk2"/>
                </a:solidFill>
              </a:rPr>
              <a:t>ulikskap er ein styrke.</a:t>
            </a:r>
            <a:endParaRPr sz="1200">
              <a:solidFill>
                <a:schemeClr val="dk2"/>
              </a:solidFill>
            </a:endParaRPr>
          </a:p>
        </p:txBody>
      </p:sp>
      <p:pic>
        <p:nvPicPr>
          <p:cNvPr id="135" name="Google Shape;135;p23"/>
          <p:cNvPicPr preferRelativeResize="0"/>
          <p:nvPr/>
        </p:nvPicPr>
        <p:blipFill>
          <a:blip r:embed="rId4">
            <a:alphaModFix/>
          </a:blip>
          <a:stretch>
            <a:fillRect/>
          </a:stretch>
        </p:blipFill>
        <p:spPr>
          <a:xfrm>
            <a:off x="4614450" y="2477317"/>
            <a:ext cx="4106099" cy="1573183"/>
          </a:xfrm>
          <a:prstGeom prst="rect">
            <a:avLst/>
          </a:prstGeom>
          <a:noFill/>
          <a:ln>
            <a:noFill/>
          </a:ln>
        </p:spPr>
      </p:pic>
      <p:sp>
        <p:nvSpPr>
          <p:cNvPr id="136" name="Google Shape;136;p23"/>
          <p:cNvSpPr txBox="1"/>
          <p:nvPr/>
        </p:nvSpPr>
        <p:spPr>
          <a:xfrm>
            <a:off x="5325900" y="907125"/>
            <a:ext cx="2598300" cy="117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no" sz="1200">
                <a:solidFill>
                  <a:schemeClr val="dk2"/>
                </a:solidFill>
              </a:rPr>
              <a:t>Opplæringslova gir skulane rett til å gi lekser, og Vikevåg skula har </a:t>
            </a:r>
            <a:r>
              <a:rPr lang="no" sz="1200" b="1">
                <a:solidFill>
                  <a:schemeClr val="dk2"/>
                </a:solidFill>
              </a:rPr>
              <a:t>leksehjelp</a:t>
            </a:r>
            <a:r>
              <a:rPr lang="no" sz="1200">
                <a:solidFill>
                  <a:schemeClr val="dk2"/>
                </a:solidFill>
              </a:rPr>
              <a:t> for elevar på trinn 3-7 på </a:t>
            </a:r>
            <a:endParaRPr sz="1200">
              <a:solidFill>
                <a:schemeClr val="dk2"/>
              </a:solidFill>
            </a:endParaRPr>
          </a:p>
          <a:p>
            <a:pPr marL="0" lvl="0" indent="0" algn="ctr" rtl="0">
              <a:spcBef>
                <a:spcPts val="0"/>
              </a:spcBef>
              <a:spcAft>
                <a:spcPts val="0"/>
              </a:spcAft>
              <a:buClr>
                <a:schemeClr val="dk1"/>
              </a:buClr>
              <a:buSzPts val="1100"/>
              <a:buFont typeface="Arial"/>
              <a:buNone/>
            </a:pPr>
            <a:r>
              <a:rPr lang="no" sz="1200" b="1">
                <a:solidFill>
                  <a:schemeClr val="dk2"/>
                </a:solidFill>
              </a:rPr>
              <a:t>onsdagar, kl 14.00-15.00</a:t>
            </a:r>
            <a:endParaRPr sz="1800" b="1">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40"/>
        <p:cNvGrpSpPr/>
        <p:nvPr/>
      </p:nvGrpSpPr>
      <p:grpSpPr>
        <a:xfrm>
          <a:off x="0" y="0"/>
          <a:ext cx="0" cy="0"/>
          <a:chOff x="0" y="0"/>
          <a:chExt cx="0" cy="0"/>
        </a:xfrm>
      </p:grpSpPr>
      <p:pic>
        <p:nvPicPr>
          <p:cNvPr id="141" name="Google Shape;141;p24"/>
          <p:cNvPicPr preferRelativeResize="0"/>
          <p:nvPr/>
        </p:nvPicPr>
        <p:blipFill>
          <a:blip r:embed="rId3">
            <a:alphaModFix/>
          </a:blip>
          <a:stretch>
            <a:fillRect/>
          </a:stretch>
        </p:blipFill>
        <p:spPr>
          <a:xfrm>
            <a:off x="152400" y="152400"/>
            <a:ext cx="2569125" cy="2509375"/>
          </a:xfrm>
          <a:prstGeom prst="rect">
            <a:avLst/>
          </a:prstGeom>
          <a:noFill/>
          <a:ln>
            <a:noFill/>
          </a:ln>
        </p:spPr>
      </p:pic>
      <p:sp>
        <p:nvSpPr>
          <p:cNvPr id="142" name="Google Shape;142;p24"/>
          <p:cNvSpPr txBox="1"/>
          <p:nvPr/>
        </p:nvSpPr>
        <p:spPr>
          <a:xfrm>
            <a:off x="264113" y="2661775"/>
            <a:ext cx="2345700" cy="197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3000">
                <a:solidFill>
                  <a:schemeClr val="dk1"/>
                </a:solidFill>
              </a:rPr>
              <a:t>Me set retninga til skulen</a:t>
            </a:r>
            <a:endParaRPr sz="1800">
              <a:solidFill>
                <a:schemeClr val="dk2"/>
              </a:solidFill>
            </a:endParaRPr>
          </a:p>
        </p:txBody>
      </p:sp>
      <p:sp>
        <p:nvSpPr>
          <p:cNvPr id="143" name="Google Shape;143;p24"/>
          <p:cNvSpPr txBox="1"/>
          <p:nvPr/>
        </p:nvSpPr>
        <p:spPr>
          <a:xfrm>
            <a:off x="3217225" y="1187350"/>
            <a:ext cx="50892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600">
              <a:solidFill>
                <a:schemeClr val="dk1"/>
              </a:solidFill>
            </a:endParaRPr>
          </a:p>
        </p:txBody>
      </p:sp>
      <p:sp>
        <p:nvSpPr>
          <p:cNvPr id="144" name="Google Shape;144;p24"/>
          <p:cNvSpPr txBox="1">
            <a:spLocks noGrp="1"/>
          </p:cNvSpPr>
          <p:nvPr>
            <p:ph type="ctrTitle"/>
          </p:nvPr>
        </p:nvSpPr>
        <p:spPr>
          <a:xfrm>
            <a:off x="2679775" y="1513350"/>
            <a:ext cx="6164100" cy="23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no" sz="2400" b="1">
                <a:solidFill>
                  <a:schemeClr val="dk2"/>
                </a:solidFill>
              </a:rPr>
              <a:t>Vikevåg skule sine satsningsområder:</a:t>
            </a:r>
            <a:endParaRPr sz="2400" b="1">
              <a:solidFill>
                <a:schemeClr val="dk2"/>
              </a:solidFill>
            </a:endParaRPr>
          </a:p>
          <a:p>
            <a:pPr marL="0" lvl="0" indent="0" algn="l" rtl="0">
              <a:spcBef>
                <a:spcPts val="0"/>
              </a:spcBef>
              <a:spcAft>
                <a:spcPts val="0"/>
              </a:spcAft>
              <a:buClr>
                <a:schemeClr val="dk1"/>
              </a:buClr>
              <a:buSzPts val="1100"/>
              <a:buFont typeface="Arial"/>
              <a:buNone/>
            </a:pPr>
            <a:endParaRPr sz="2000">
              <a:solidFill>
                <a:schemeClr val="dk2"/>
              </a:solidFill>
            </a:endParaRPr>
          </a:p>
          <a:p>
            <a:pPr marL="0" lvl="0" indent="0" algn="ctr" rtl="0">
              <a:spcBef>
                <a:spcPts val="0"/>
              </a:spcBef>
              <a:spcAft>
                <a:spcPts val="0"/>
              </a:spcAft>
              <a:buNone/>
            </a:pPr>
            <a:endParaRPr sz="2000">
              <a:solidFill>
                <a:schemeClr val="dk2"/>
              </a:solidFill>
            </a:endParaRPr>
          </a:p>
          <a:p>
            <a:pPr marL="0" lvl="0" indent="0" algn="ctr" rtl="0">
              <a:spcBef>
                <a:spcPts val="0"/>
              </a:spcBef>
              <a:spcAft>
                <a:spcPts val="0"/>
              </a:spcAft>
              <a:buClr>
                <a:schemeClr val="dk1"/>
              </a:buClr>
              <a:buSzPts val="1100"/>
              <a:buFont typeface="Arial"/>
              <a:buNone/>
            </a:pPr>
            <a:r>
              <a:rPr lang="no" sz="2200">
                <a:solidFill>
                  <a:schemeClr val="dk2"/>
                </a:solidFill>
              </a:rPr>
              <a:t>Skule/heim-samarbeid</a:t>
            </a:r>
            <a:endParaRPr sz="2200">
              <a:solidFill>
                <a:schemeClr val="dk2"/>
              </a:solidFill>
            </a:endParaRPr>
          </a:p>
          <a:p>
            <a:pPr marL="0" lvl="0" indent="0" algn="ctr" rtl="0">
              <a:spcBef>
                <a:spcPts val="0"/>
              </a:spcBef>
              <a:spcAft>
                <a:spcPts val="0"/>
              </a:spcAft>
              <a:buNone/>
            </a:pPr>
            <a:endParaRPr sz="2200">
              <a:solidFill>
                <a:schemeClr val="dk2"/>
              </a:solidFill>
            </a:endParaRPr>
          </a:p>
          <a:p>
            <a:pPr marL="0" lvl="0" indent="0" algn="ctr" rtl="0">
              <a:spcBef>
                <a:spcPts val="0"/>
              </a:spcBef>
              <a:spcAft>
                <a:spcPts val="0"/>
              </a:spcAft>
              <a:buClr>
                <a:schemeClr val="dk1"/>
              </a:buClr>
              <a:buSzPts val="1100"/>
              <a:buFont typeface="Arial"/>
              <a:buNone/>
            </a:pPr>
            <a:r>
              <a:rPr lang="no" sz="2200">
                <a:solidFill>
                  <a:schemeClr val="dk2"/>
                </a:solidFill>
              </a:rPr>
              <a:t>Engasjerande lesing</a:t>
            </a:r>
            <a:endParaRPr sz="2200">
              <a:solidFill>
                <a:schemeClr val="dk2"/>
              </a:solidFill>
            </a:endParaRPr>
          </a:p>
          <a:p>
            <a:pPr marL="0" lvl="0" indent="0" algn="ctr" rtl="0">
              <a:spcBef>
                <a:spcPts val="0"/>
              </a:spcBef>
              <a:spcAft>
                <a:spcPts val="0"/>
              </a:spcAft>
              <a:buNone/>
            </a:pPr>
            <a:endParaRPr sz="2200">
              <a:solidFill>
                <a:schemeClr val="dk2"/>
              </a:solidFill>
            </a:endParaRPr>
          </a:p>
          <a:p>
            <a:pPr marL="0" lvl="0" indent="0" algn="ctr" rtl="0">
              <a:spcBef>
                <a:spcPts val="0"/>
              </a:spcBef>
              <a:spcAft>
                <a:spcPts val="0"/>
              </a:spcAft>
              <a:buClr>
                <a:schemeClr val="dk1"/>
              </a:buClr>
              <a:buSzPts val="1100"/>
              <a:buFont typeface="Arial"/>
              <a:buNone/>
            </a:pPr>
            <a:r>
              <a:rPr lang="no" sz="2200">
                <a:solidFill>
                  <a:schemeClr val="dk2"/>
                </a:solidFill>
              </a:rPr>
              <a:t>Sosial kompetanse m/Mitt val</a:t>
            </a:r>
            <a:endParaRPr sz="2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48"/>
        <p:cNvGrpSpPr/>
        <p:nvPr/>
      </p:nvGrpSpPr>
      <p:grpSpPr>
        <a:xfrm>
          <a:off x="0" y="0"/>
          <a:ext cx="0" cy="0"/>
          <a:chOff x="0" y="0"/>
          <a:chExt cx="0" cy="0"/>
        </a:xfrm>
      </p:grpSpPr>
      <p:pic>
        <p:nvPicPr>
          <p:cNvPr id="149" name="Google Shape;149;p25"/>
          <p:cNvPicPr preferRelativeResize="0"/>
          <p:nvPr/>
        </p:nvPicPr>
        <p:blipFill>
          <a:blip r:embed="rId3">
            <a:alphaModFix/>
          </a:blip>
          <a:stretch>
            <a:fillRect/>
          </a:stretch>
        </p:blipFill>
        <p:spPr>
          <a:xfrm>
            <a:off x="152400" y="152400"/>
            <a:ext cx="2569125" cy="2509375"/>
          </a:xfrm>
          <a:prstGeom prst="rect">
            <a:avLst/>
          </a:prstGeom>
          <a:noFill/>
          <a:ln>
            <a:noFill/>
          </a:ln>
        </p:spPr>
      </p:pic>
      <p:sp>
        <p:nvSpPr>
          <p:cNvPr id="150" name="Google Shape;150;p25"/>
          <p:cNvSpPr txBox="1"/>
          <p:nvPr/>
        </p:nvSpPr>
        <p:spPr>
          <a:xfrm>
            <a:off x="264113" y="2661775"/>
            <a:ext cx="2345700" cy="197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3000">
                <a:solidFill>
                  <a:schemeClr val="dk1"/>
                </a:solidFill>
              </a:rPr>
              <a:t>Me set retninga til skulen</a:t>
            </a:r>
            <a:endParaRPr sz="1800">
              <a:solidFill>
                <a:schemeClr val="dk2"/>
              </a:solidFill>
            </a:endParaRPr>
          </a:p>
        </p:txBody>
      </p:sp>
      <p:sp>
        <p:nvSpPr>
          <p:cNvPr id="151" name="Google Shape;151;p25"/>
          <p:cNvSpPr txBox="1"/>
          <p:nvPr/>
        </p:nvSpPr>
        <p:spPr>
          <a:xfrm>
            <a:off x="3217225" y="1187350"/>
            <a:ext cx="50892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600">
              <a:solidFill>
                <a:schemeClr val="dk1"/>
              </a:solidFill>
            </a:endParaRPr>
          </a:p>
        </p:txBody>
      </p:sp>
      <p:sp>
        <p:nvSpPr>
          <p:cNvPr id="152" name="Google Shape;152;p25"/>
          <p:cNvSpPr txBox="1">
            <a:spLocks noGrp="1"/>
          </p:cNvSpPr>
          <p:nvPr>
            <p:ph type="ctrTitle"/>
          </p:nvPr>
        </p:nvSpPr>
        <p:spPr>
          <a:xfrm>
            <a:off x="2679775" y="1513350"/>
            <a:ext cx="6164100" cy="2341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no" sz="2400" b="1">
                <a:solidFill>
                  <a:schemeClr val="dk2"/>
                </a:solidFill>
              </a:rPr>
              <a:t>Engasjerande lesing:</a:t>
            </a:r>
            <a:endParaRPr sz="2400" b="1">
              <a:solidFill>
                <a:schemeClr val="dk2"/>
              </a:solidFill>
            </a:endParaRPr>
          </a:p>
          <a:p>
            <a:pPr marL="0" lvl="0" indent="0" algn="l" rtl="0">
              <a:spcBef>
                <a:spcPts val="0"/>
              </a:spcBef>
              <a:spcAft>
                <a:spcPts val="0"/>
              </a:spcAft>
              <a:buClr>
                <a:schemeClr val="dk1"/>
              </a:buClr>
              <a:buSzPts val="1100"/>
              <a:buFont typeface="Arial"/>
              <a:buNone/>
            </a:pPr>
            <a:endParaRPr sz="2000">
              <a:solidFill>
                <a:schemeClr val="dk2"/>
              </a:solidFill>
            </a:endParaRPr>
          </a:p>
          <a:p>
            <a:pPr marL="0" lvl="0" indent="0" algn="l" rtl="0">
              <a:spcBef>
                <a:spcPts val="0"/>
              </a:spcBef>
              <a:spcAft>
                <a:spcPts val="0"/>
              </a:spcAft>
              <a:buNone/>
            </a:pPr>
            <a:r>
              <a:rPr lang="no" sz="1500">
                <a:solidFill>
                  <a:srgbClr val="333333"/>
                </a:solidFill>
              </a:rPr>
              <a:t>* Engasjerande lesing handler om vilkår som må være til stades for at  elevane skal engasjere seg i læringsarbeidet på skulen </a:t>
            </a:r>
            <a:r>
              <a:rPr lang="no" sz="1400">
                <a:solidFill>
                  <a:srgbClr val="333333"/>
                </a:solidFill>
              </a:rPr>
              <a:t>(elevengasjement og motivasjon)</a:t>
            </a:r>
            <a:endParaRPr sz="1000"/>
          </a:p>
          <a:p>
            <a:pPr marL="0" lvl="0" indent="0" algn="l" rtl="0">
              <a:spcBef>
                <a:spcPts val="0"/>
              </a:spcBef>
              <a:spcAft>
                <a:spcPts val="0"/>
              </a:spcAft>
              <a:buNone/>
            </a:pPr>
            <a:endParaRPr sz="1100"/>
          </a:p>
          <a:p>
            <a:pPr marL="0" lvl="0" indent="0" algn="l" rtl="0">
              <a:spcBef>
                <a:spcPts val="0"/>
              </a:spcBef>
              <a:spcAft>
                <a:spcPts val="0"/>
              </a:spcAft>
              <a:buNone/>
            </a:pPr>
            <a:r>
              <a:rPr lang="no" sz="1100"/>
              <a:t>*</a:t>
            </a:r>
            <a:r>
              <a:rPr lang="no" sz="1500"/>
              <a:t> Oppdrag knytta til undervisningsopplegg som skal erfaringsdelast</a:t>
            </a:r>
            <a:endParaRPr sz="1500"/>
          </a:p>
          <a:p>
            <a:pPr marL="0" lvl="0" indent="0" algn="ctr" rtl="0">
              <a:spcBef>
                <a:spcPts val="0"/>
              </a:spcBef>
              <a:spcAft>
                <a:spcPts val="0"/>
              </a:spcAft>
              <a:buClr>
                <a:schemeClr val="dk1"/>
              </a:buClr>
              <a:buSzPts val="1100"/>
              <a:buFont typeface="Arial"/>
              <a:buNone/>
            </a:pPr>
            <a:endParaRPr sz="2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56"/>
        <p:cNvGrpSpPr/>
        <p:nvPr/>
      </p:nvGrpSpPr>
      <p:grpSpPr>
        <a:xfrm>
          <a:off x="0" y="0"/>
          <a:ext cx="0" cy="0"/>
          <a:chOff x="0" y="0"/>
          <a:chExt cx="0" cy="0"/>
        </a:xfrm>
      </p:grpSpPr>
      <p:sp>
        <p:nvSpPr>
          <p:cNvPr id="157" name="Google Shape;157;p26"/>
          <p:cNvSpPr txBox="1"/>
          <p:nvPr/>
        </p:nvSpPr>
        <p:spPr>
          <a:xfrm>
            <a:off x="239613" y="2980213"/>
            <a:ext cx="23862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2400">
                <a:solidFill>
                  <a:schemeClr val="dk1"/>
                </a:solidFill>
              </a:rPr>
              <a:t>Eit trygt arbeids- og læringsmiljø</a:t>
            </a:r>
            <a:endParaRPr sz="2400"/>
          </a:p>
        </p:txBody>
      </p:sp>
      <p:sp>
        <p:nvSpPr>
          <p:cNvPr id="158" name="Google Shape;158;p26"/>
          <p:cNvSpPr txBox="1"/>
          <p:nvPr/>
        </p:nvSpPr>
        <p:spPr>
          <a:xfrm>
            <a:off x="2866550" y="2980225"/>
            <a:ext cx="2015100" cy="4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chemeClr val="dk2"/>
              </a:solidFill>
            </a:endParaRPr>
          </a:p>
        </p:txBody>
      </p:sp>
      <p:pic>
        <p:nvPicPr>
          <p:cNvPr id="159" name="Google Shape;159;p26"/>
          <p:cNvPicPr preferRelativeResize="0"/>
          <p:nvPr/>
        </p:nvPicPr>
        <p:blipFill>
          <a:blip r:embed="rId3">
            <a:alphaModFix/>
          </a:blip>
          <a:stretch>
            <a:fillRect/>
          </a:stretch>
        </p:blipFill>
        <p:spPr>
          <a:xfrm>
            <a:off x="152375" y="161300"/>
            <a:ext cx="2352425" cy="2410450"/>
          </a:xfrm>
          <a:prstGeom prst="rect">
            <a:avLst/>
          </a:prstGeom>
          <a:noFill/>
          <a:ln>
            <a:noFill/>
          </a:ln>
        </p:spPr>
      </p:pic>
      <p:sp>
        <p:nvSpPr>
          <p:cNvPr id="160" name="Google Shape;160;p26"/>
          <p:cNvSpPr txBox="1"/>
          <p:nvPr/>
        </p:nvSpPr>
        <p:spPr>
          <a:xfrm>
            <a:off x="3319325" y="1935708"/>
            <a:ext cx="3966900" cy="939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600">
                <a:solidFill>
                  <a:schemeClr val="dk2"/>
                </a:solidFill>
              </a:rPr>
              <a:t>Vikevåg skule er “</a:t>
            </a:r>
            <a:r>
              <a:rPr lang="no" sz="1600" u="sng">
                <a:solidFill>
                  <a:schemeClr val="accent5"/>
                </a:solidFill>
                <a:hlinkClick r:id="rId4">
                  <a:extLst>
                    <a:ext uri="{A12FA001-AC4F-418D-AE19-62706E023703}">
                      <ahyp:hlinkClr xmlns:ahyp="http://schemas.microsoft.com/office/drawing/2018/hyperlinkcolor" val="tx"/>
                    </a:ext>
                  </a:extLst>
                </a:hlinkClick>
              </a:rPr>
              <a:t>Mitt val</a:t>
            </a:r>
            <a:r>
              <a:rPr lang="no" sz="1600">
                <a:solidFill>
                  <a:schemeClr val="dk2"/>
                </a:solidFill>
              </a:rPr>
              <a:t>”-skule</a:t>
            </a:r>
            <a:endParaRPr sz="1600">
              <a:solidFill>
                <a:schemeClr val="dk2"/>
              </a:solidFill>
            </a:endParaRPr>
          </a:p>
          <a:p>
            <a:pPr marL="0" lvl="0" indent="0" algn="l" rtl="0">
              <a:spcBef>
                <a:spcPts val="0"/>
              </a:spcBef>
              <a:spcAft>
                <a:spcPts val="0"/>
              </a:spcAft>
              <a:buNone/>
            </a:pPr>
            <a:endParaRPr sz="500">
              <a:solidFill>
                <a:schemeClr val="dk2"/>
              </a:solidFill>
            </a:endParaRPr>
          </a:p>
          <a:p>
            <a:pPr marL="0" lvl="0" indent="0" algn="ctr" rtl="0">
              <a:spcBef>
                <a:spcPts val="0"/>
              </a:spcBef>
              <a:spcAft>
                <a:spcPts val="0"/>
              </a:spcAft>
              <a:buNone/>
            </a:pPr>
            <a:r>
              <a:rPr lang="no">
                <a:solidFill>
                  <a:schemeClr val="dk2"/>
                </a:solidFill>
              </a:rPr>
              <a:t>“Mitt val” er eit konkret metodisk verktøy for skulemiljøutvikling og førebyggjande arbeid.</a:t>
            </a:r>
            <a:endParaRPr/>
          </a:p>
        </p:txBody>
      </p:sp>
      <p:pic>
        <p:nvPicPr>
          <p:cNvPr id="161" name="Google Shape;161;p26" title="MITT VALG kort 2 v2">
            <a:hlinkClick r:id="rId5"/>
          </p:cNvPr>
          <p:cNvPicPr preferRelativeResize="0"/>
          <p:nvPr/>
        </p:nvPicPr>
        <p:blipFill>
          <a:blip r:embed="rId6">
            <a:alphaModFix/>
          </a:blip>
          <a:stretch>
            <a:fillRect/>
          </a:stretch>
        </p:blipFill>
        <p:spPr>
          <a:xfrm>
            <a:off x="3891936" y="2933227"/>
            <a:ext cx="2702000" cy="1519875"/>
          </a:xfrm>
          <a:prstGeom prst="rect">
            <a:avLst/>
          </a:prstGeom>
          <a:noFill/>
          <a:ln>
            <a:noFill/>
          </a:ln>
        </p:spPr>
      </p:pic>
      <p:pic>
        <p:nvPicPr>
          <p:cNvPr id="162" name="Google Shape;162;p26"/>
          <p:cNvPicPr preferRelativeResize="0"/>
          <p:nvPr/>
        </p:nvPicPr>
        <p:blipFill>
          <a:blip r:embed="rId7">
            <a:alphaModFix/>
          </a:blip>
          <a:stretch>
            <a:fillRect/>
          </a:stretch>
        </p:blipFill>
        <p:spPr>
          <a:xfrm>
            <a:off x="3882700" y="412800"/>
            <a:ext cx="2857326" cy="1417375"/>
          </a:xfrm>
          <a:prstGeom prst="rect">
            <a:avLst/>
          </a:prstGeom>
          <a:noFill/>
          <a:ln>
            <a:noFill/>
          </a:ln>
        </p:spPr>
      </p:pic>
      <p:pic>
        <p:nvPicPr>
          <p:cNvPr id="163" name="Google Shape;163;p26"/>
          <p:cNvPicPr preferRelativeResize="0"/>
          <p:nvPr/>
        </p:nvPicPr>
        <p:blipFill>
          <a:blip r:embed="rId8">
            <a:alphaModFix/>
          </a:blip>
          <a:stretch>
            <a:fillRect/>
          </a:stretch>
        </p:blipFill>
        <p:spPr>
          <a:xfrm>
            <a:off x="4038054" y="1567639"/>
            <a:ext cx="2529450" cy="1917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1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67"/>
        <p:cNvGrpSpPr/>
        <p:nvPr/>
      </p:nvGrpSpPr>
      <p:grpSpPr>
        <a:xfrm>
          <a:off x="0" y="0"/>
          <a:ext cx="0" cy="0"/>
          <a:chOff x="0" y="0"/>
          <a:chExt cx="0" cy="0"/>
        </a:xfrm>
      </p:grpSpPr>
      <p:pic>
        <p:nvPicPr>
          <p:cNvPr id="168" name="Google Shape;168;p27"/>
          <p:cNvPicPr preferRelativeResize="0"/>
          <p:nvPr/>
        </p:nvPicPr>
        <p:blipFill>
          <a:blip r:embed="rId3">
            <a:alphaModFix/>
          </a:blip>
          <a:stretch>
            <a:fillRect/>
          </a:stretch>
        </p:blipFill>
        <p:spPr>
          <a:xfrm>
            <a:off x="152400" y="152400"/>
            <a:ext cx="2569125" cy="2509375"/>
          </a:xfrm>
          <a:prstGeom prst="rect">
            <a:avLst/>
          </a:prstGeom>
          <a:noFill/>
          <a:ln>
            <a:noFill/>
          </a:ln>
        </p:spPr>
      </p:pic>
      <p:sp>
        <p:nvSpPr>
          <p:cNvPr id="169" name="Google Shape;169;p27"/>
          <p:cNvSpPr txBox="1"/>
          <p:nvPr/>
        </p:nvSpPr>
        <p:spPr>
          <a:xfrm>
            <a:off x="264113" y="2661775"/>
            <a:ext cx="2345700" cy="197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3000">
                <a:solidFill>
                  <a:schemeClr val="dk1"/>
                </a:solidFill>
              </a:rPr>
              <a:t>Me set retninga til skulen</a:t>
            </a:r>
            <a:endParaRPr sz="1800">
              <a:solidFill>
                <a:schemeClr val="dk2"/>
              </a:solidFill>
            </a:endParaRPr>
          </a:p>
        </p:txBody>
      </p:sp>
      <p:sp>
        <p:nvSpPr>
          <p:cNvPr id="170" name="Google Shape;170;p27"/>
          <p:cNvSpPr txBox="1"/>
          <p:nvPr/>
        </p:nvSpPr>
        <p:spPr>
          <a:xfrm>
            <a:off x="3217225" y="1010037"/>
            <a:ext cx="5015700" cy="3776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o" sz="1800">
                <a:solidFill>
                  <a:schemeClr val="dk1"/>
                </a:solidFill>
              </a:rPr>
              <a:t>t.d. melde fråvær, utveksle informasjon </a:t>
            </a:r>
            <a:endParaRPr sz="1800">
              <a:solidFill>
                <a:schemeClr val="dk1"/>
              </a:solidFill>
            </a:endParaRPr>
          </a:p>
          <a:p>
            <a:pPr marL="0" lvl="0" indent="0" algn="l" rtl="0">
              <a:lnSpc>
                <a:spcPct val="115000"/>
              </a:lnSpc>
              <a:spcBef>
                <a:spcPts val="0"/>
              </a:spcBef>
              <a:spcAft>
                <a:spcPts val="0"/>
              </a:spcAft>
              <a:buNone/>
            </a:pPr>
            <a:r>
              <a:rPr lang="no" sz="1800">
                <a:solidFill>
                  <a:schemeClr val="dk1"/>
                </a:solidFill>
              </a:rPr>
              <a:t>og påmeldinger.</a:t>
            </a:r>
            <a:endParaRPr sz="18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8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sz="1800">
                <a:solidFill>
                  <a:schemeClr val="dk1"/>
                </a:solidFill>
              </a:rPr>
              <a:t>Se meir i denne </a:t>
            </a:r>
            <a:endParaRPr sz="18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sz="1800">
                <a:solidFill>
                  <a:schemeClr val="dk1"/>
                </a:solidFill>
              </a:rPr>
              <a:t>informasjonsfilmen</a:t>
            </a:r>
            <a:endParaRPr sz="18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sz="1800" u="sng">
                <a:solidFill>
                  <a:schemeClr val="accent5"/>
                </a:solidFill>
                <a:hlinkClick r:id="rId4">
                  <a:extLst>
                    <a:ext uri="{A12FA001-AC4F-418D-AE19-62706E023703}">
                      <ahyp:hlinkClr xmlns:ahyp="http://schemas.microsoft.com/office/drawing/2018/hyperlinkcolor" val="tx"/>
                    </a:ext>
                  </a:extLst>
                </a:hlinkClick>
              </a:rPr>
              <a:t>Vigilo for foreldre</a:t>
            </a:r>
            <a:r>
              <a:rPr lang="no" sz="1800">
                <a:solidFill>
                  <a:schemeClr val="dk1"/>
                </a:solidFill>
              </a:rPr>
              <a:t>.</a:t>
            </a:r>
            <a:endParaRPr sz="1800">
              <a:solidFill>
                <a:schemeClr val="dk1"/>
              </a:solidFill>
            </a:endParaRPr>
          </a:p>
          <a:p>
            <a:pPr marL="0" lvl="0" indent="0" algn="l" rtl="0">
              <a:lnSpc>
                <a:spcPct val="115000"/>
              </a:lnSpc>
              <a:spcBef>
                <a:spcPts val="0"/>
              </a:spcBef>
              <a:spcAft>
                <a:spcPts val="0"/>
              </a:spcAft>
              <a:buNone/>
            </a:pPr>
            <a:endParaRPr sz="1800">
              <a:solidFill>
                <a:schemeClr val="dk1"/>
              </a:solidFill>
            </a:endParaRPr>
          </a:p>
          <a:p>
            <a:pPr marL="0" lvl="0" indent="0" algn="l" rtl="0">
              <a:lnSpc>
                <a:spcPct val="115000"/>
              </a:lnSpc>
              <a:spcBef>
                <a:spcPts val="0"/>
              </a:spcBef>
              <a:spcAft>
                <a:spcPts val="0"/>
              </a:spcAft>
              <a:buNone/>
            </a:pPr>
            <a:r>
              <a:rPr lang="no" sz="1800">
                <a:solidFill>
                  <a:schemeClr val="dk1"/>
                </a:solidFill>
              </a:rPr>
              <a:t>Opplæringslova krev at </a:t>
            </a:r>
            <a:endParaRPr sz="1800">
              <a:solidFill>
                <a:schemeClr val="dk1"/>
              </a:solidFill>
            </a:endParaRPr>
          </a:p>
          <a:p>
            <a:pPr marL="0" lvl="0" indent="0" algn="l" rtl="0">
              <a:lnSpc>
                <a:spcPct val="115000"/>
              </a:lnSpc>
              <a:spcBef>
                <a:spcPts val="0"/>
              </a:spcBef>
              <a:spcAft>
                <a:spcPts val="0"/>
              </a:spcAft>
              <a:buNone/>
            </a:pPr>
            <a:r>
              <a:rPr lang="no" sz="1800">
                <a:solidFill>
                  <a:schemeClr val="dk1"/>
                </a:solidFill>
              </a:rPr>
              <a:t>skulen følgjer opp </a:t>
            </a:r>
            <a:r>
              <a:rPr lang="no" sz="1800" u="sng">
                <a:solidFill>
                  <a:schemeClr val="accent5"/>
                </a:solidFill>
                <a:hlinkClick r:id="rId5">
                  <a:extLst>
                    <a:ext uri="{A12FA001-AC4F-418D-AE19-62706E023703}">
                      <ahyp:hlinkClr xmlns:ahyp="http://schemas.microsoft.com/office/drawing/2018/hyperlinkcolor" val="tx"/>
                    </a:ext>
                  </a:extLst>
                </a:hlinkClick>
              </a:rPr>
              <a:t>fråvær</a:t>
            </a:r>
            <a:r>
              <a:rPr lang="no" sz="1800">
                <a:solidFill>
                  <a:schemeClr val="dk1"/>
                </a:solidFill>
              </a:rPr>
              <a:t>.</a:t>
            </a:r>
            <a:endParaRPr sz="1800">
              <a:solidFill>
                <a:schemeClr val="dk1"/>
              </a:solidFill>
            </a:endParaRPr>
          </a:p>
          <a:p>
            <a:pPr marL="0" lvl="0" indent="0" algn="l" rtl="0">
              <a:lnSpc>
                <a:spcPct val="115000"/>
              </a:lnSpc>
              <a:spcBef>
                <a:spcPts val="0"/>
              </a:spcBef>
              <a:spcAft>
                <a:spcPts val="0"/>
              </a:spcAft>
              <a:buNone/>
            </a:pPr>
            <a:endParaRPr sz="900">
              <a:solidFill>
                <a:schemeClr val="dk1"/>
              </a:solidFill>
            </a:endParaRPr>
          </a:p>
          <a:p>
            <a:pPr marL="0" lvl="0" indent="0" algn="l" rtl="0">
              <a:lnSpc>
                <a:spcPct val="115000"/>
              </a:lnSpc>
              <a:spcBef>
                <a:spcPts val="0"/>
              </a:spcBef>
              <a:spcAft>
                <a:spcPts val="0"/>
              </a:spcAft>
              <a:buNone/>
            </a:pPr>
            <a:r>
              <a:rPr lang="no" sz="1800" u="sng">
                <a:solidFill>
                  <a:schemeClr val="hlink"/>
                </a:solidFill>
                <a:hlinkClick r:id="rId6"/>
              </a:rPr>
              <a:t>Skulen si heimeside</a:t>
            </a:r>
            <a:endParaRPr sz="1800">
              <a:solidFill>
                <a:schemeClr val="dk1"/>
              </a:solidFill>
            </a:endParaRPr>
          </a:p>
          <a:p>
            <a:pPr marL="457200" lvl="0" indent="-330200" algn="l" rtl="0">
              <a:lnSpc>
                <a:spcPct val="115000"/>
              </a:lnSpc>
              <a:spcBef>
                <a:spcPts val="0"/>
              </a:spcBef>
              <a:spcAft>
                <a:spcPts val="0"/>
              </a:spcAft>
              <a:buClr>
                <a:schemeClr val="dk1"/>
              </a:buClr>
              <a:buSzPts val="1600"/>
              <a:buChar char="●"/>
            </a:pPr>
            <a:r>
              <a:rPr lang="no" sz="1600">
                <a:solidFill>
                  <a:schemeClr val="dk1"/>
                </a:solidFill>
              </a:rPr>
              <a:t>Skuleruta</a:t>
            </a:r>
            <a:endParaRPr sz="1600">
              <a:solidFill>
                <a:schemeClr val="dk1"/>
              </a:solidFill>
            </a:endParaRPr>
          </a:p>
        </p:txBody>
      </p:sp>
      <p:sp>
        <p:nvSpPr>
          <p:cNvPr id="171" name="Google Shape;171;p27"/>
          <p:cNvSpPr txBox="1">
            <a:spLocks noGrp="1"/>
          </p:cNvSpPr>
          <p:nvPr>
            <p:ph type="ctrTitle"/>
          </p:nvPr>
        </p:nvSpPr>
        <p:spPr>
          <a:xfrm>
            <a:off x="2581276" y="405388"/>
            <a:ext cx="6164100" cy="936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sz="2400">
                <a:latin typeface="Verdana"/>
                <a:ea typeface="Verdana"/>
                <a:cs typeface="Verdana"/>
                <a:sym typeface="Verdana"/>
              </a:rPr>
              <a:t>Vigilo til heim/skule-samarbeid</a:t>
            </a:r>
            <a:endParaRPr sz="1800">
              <a:latin typeface="Verdana"/>
              <a:ea typeface="Verdana"/>
              <a:cs typeface="Verdana"/>
              <a:sym typeface="Verdana"/>
            </a:endParaRPr>
          </a:p>
          <a:p>
            <a:pPr marL="0" lvl="0" indent="0" algn="ctr" rtl="0">
              <a:spcBef>
                <a:spcPts val="0"/>
              </a:spcBef>
              <a:spcAft>
                <a:spcPts val="0"/>
              </a:spcAft>
              <a:buNone/>
            </a:pPr>
            <a:endParaRPr sz="1800">
              <a:latin typeface="Verdana"/>
              <a:ea typeface="Verdana"/>
              <a:cs typeface="Verdana"/>
              <a:sym typeface="Verdana"/>
            </a:endParaRPr>
          </a:p>
        </p:txBody>
      </p:sp>
      <p:pic>
        <p:nvPicPr>
          <p:cNvPr id="172" name="Google Shape;172;p27"/>
          <p:cNvPicPr preferRelativeResize="0"/>
          <p:nvPr/>
        </p:nvPicPr>
        <p:blipFill>
          <a:blip r:embed="rId7">
            <a:alphaModFix/>
          </a:blip>
          <a:stretch>
            <a:fillRect/>
          </a:stretch>
        </p:blipFill>
        <p:spPr>
          <a:xfrm>
            <a:off x="6170475" y="1637350"/>
            <a:ext cx="1624175" cy="1624175"/>
          </a:xfrm>
          <a:prstGeom prst="rect">
            <a:avLst/>
          </a:prstGeom>
          <a:noFill/>
          <a:ln>
            <a:noFill/>
          </a:ln>
        </p:spPr>
      </p:pic>
      <p:sp>
        <p:nvSpPr>
          <p:cNvPr id="173" name="Google Shape;173;p27"/>
          <p:cNvSpPr txBox="1">
            <a:spLocks noGrp="1"/>
          </p:cNvSpPr>
          <p:nvPr>
            <p:ph type="ctrTitle"/>
          </p:nvPr>
        </p:nvSpPr>
        <p:spPr>
          <a:xfrm>
            <a:off x="6170475" y="3358275"/>
            <a:ext cx="1867200" cy="936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no" sz="1600" u="sng">
                <a:solidFill>
                  <a:schemeClr val="hlink"/>
                </a:solidFill>
                <a:latin typeface="Verdana"/>
                <a:ea typeface="Verdana"/>
                <a:cs typeface="Verdana"/>
                <a:sym typeface="Verdana"/>
                <a:hlinkClick r:id="rId8"/>
              </a:rPr>
              <a:t>Foreldre-</a:t>
            </a:r>
            <a:endParaRPr sz="5000"/>
          </a:p>
          <a:p>
            <a:pPr marL="0" lvl="0" indent="0" algn="ctr" rtl="0">
              <a:spcBef>
                <a:spcPts val="0"/>
              </a:spcBef>
              <a:spcAft>
                <a:spcPts val="0"/>
              </a:spcAft>
              <a:buNone/>
            </a:pPr>
            <a:r>
              <a:rPr lang="no" sz="1600" u="sng">
                <a:solidFill>
                  <a:schemeClr val="hlink"/>
                </a:solidFill>
                <a:latin typeface="Verdana"/>
                <a:ea typeface="Verdana"/>
                <a:cs typeface="Verdana"/>
                <a:sym typeface="Verdana"/>
                <a:hlinkClick r:id="rId8"/>
              </a:rPr>
              <a:t>samarbeid i opplæringslova</a:t>
            </a:r>
            <a:endParaRPr sz="1000">
              <a:latin typeface="Verdana"/>
              <a:ea typeface="Verdana"/>
              <a:cs typeface="Verdana"/>
              <a:sym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77"/>
        <p:cNvGrpSpPr/>
        <p:nvPr/>
      </p:nvGrpSpPr>
      <p:grpSpPr>
        <a:xfrm>
          <a:off x="0" y="0"/>
          <a:ext cx="0" cy="0"/>
          <a:chOff x="0" y="0"/>
          <a:chExt cx="0" cy="0"/>
        </a:xfrm>
      </p:grpSpPr>
      <p:sp>
        <p:nvSpPr>
          <p:cNvPr id="178" name="Google Shape;178;p28"/>
          <p:cNvSpPr txBox="1"/>
          <p:nvPr/>
        </p:nvSpPr>
        <p:spPr>
          <a:xfrm>
            <a:off x="4881650" y="347000"/>
            <a:ext cx="3966900" cy="214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2"/>
              </a:solidFill>
            </a:endParaRPr>
          </a:p>
          <a:p>
            <a:pPr marL="457200" lvl="0" indent="0" algn="l" rtl="0">
              <a:spcBef>
                <a:spcPts val="0"/>
              </a:spcBef>
              <a:spcAft>
                <a:spcPts val="0"/>
              </a:spcAft>
              <a:buClr>
                <a:schemeClr val="dk1"/>
              </a:buClr>
              <a:buSzPts val="1100"/>
              <a:buFont typeface="Arial"/>
              <a:buNone/>
            </a:pPr>
            <a:endParaRPr sz="1600">
              <a:solidFill>
                <a:schemeClr val="dk2"/>
              </a:solidFill>
            </a:endParaRPr>
          </a:p>
          <a:p>
            <a:pPr marL="457200" lvl="0" indent="0" algn="l" rtl="0">
              <a:spcBef>
                <a:spcPts val="0"/>
              </a:spcBef>
              <a:spcAft>
                <a:spcPts val="0"/>
              </a:spcAft>
              <a:buNone/>
            </a:pPr>
            <a:endParaRPr sz="1600">
              <a:solidFill>
                <a:schemeClr val="dk2"/>
              </a:solidFill>
            </a:endParaRPr>
          </a:p>
        </p:txBody>
      </p:sp>
      <p:sp>
        <p:nvSpPr>
          <p:cNvPr id="179" name="Google Shape;179;p28"/>
          <p:cNvSpPr txBox="1"/>
          <p:nvPr/>
        </p:nvSpPr>
        <p:spPr>
          <a:xfrm>
            <a:off x="3229797" y="636522"/>
            <a:ext cx="3048300" cy="1494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1800" b="1" u="sng">
                <a:solidFill>
                  <a:schemeClr val="dk2"/>
                </a:solidFill>
              </a:rPr>
              <a:t>Engasjerande lesing</a:t>
            </a:r>
            <a:endParaRPr sz="1800" b="1" u="sng">
              <a:solidFill>
                <a:schemeClr val="dk2"/>
              </a:solidFill>
            </a:endParaRPr>
          </a:p>
          <a:p>
            <a:pPr marL="0" lvl="0" indent="0" algn="ctr" rtl="0">
              <a:spcBef>
                <a:spcPts val="0"/>
              </a:spcBef>
              <a:spcAft>
                <a:spcPts val="0"/>
              </a:spcAft>
              <a:buNone/>
            </a:pPr>
            <a:endParaRPr sz="600">
              <a:solidFill>
                <a:schemeClr val="dk2"/>
              </a:solidFill>
            </a:endParaRPr>
          </a:p>
          <a:p>
            <a:pPr marL="0" lvl="0" indent="0" algn="ctr" rtl="0">
              <a:spcBef>
                <a:spcPts val="0"/>
              </a:spcBef>
              <a:spcAft>
                <a:spcPts val="0"/>
              </a:spcAft>
              <a:buNone/>
            </a:pPr>
            <a:r>
              <a:rPr lang="no" sz="1800">
                <a:solidFill>
                  <a:schemeClr val="dk2"/>
                </a:solidFill>
              </a:rPr>
              <a:t>Lesekvart</a:t>
            </a:r>
            <a:endParaRPr sz="1800">
              <a:solidFill>
                <a:schemeClr val="dk2"/>
              </a:solidFill>
            </a:endParaRPr>
          </a:p>
          <a:p>
            <a:pPr marL="0" lvl="0" indent="0" algn="ctr" rtl="0">
              <a:spcBef>
                <a:spcPts val="0"/>
              </a:spcBef>
              <a:spcAft>
                <a:spcPts val="0"/>
              </a:spcAft>
              <a:buNone/>
            </a:pPr>
            <a:r>
              <a:rPr lang="no" sz="1800">
                <a:solidFill>
                  <a:schemeClr val="dk2"/>
                </a:solidFill>
              </a:rPr>
              <a:t>Bibliotekbesøk</a:t>
            </a:r>
            <a:endParaRPr sz="1800">
              <a:solidFill>
                <a:schemeClr val="dk2"/>
              </a:solidFill>
            </a:endParaRPr>
          </a:p>
          <a:p>
            <a:pPr marL="0" lvl="0" indent="0" algn="ctr" rtl="0">
              <a:spcBef>
                <a:spcPts val="0"/>
              </a:spcBef>
              <a:spcAft>
                <a:spcPts val="0"/>
              </a:spcAft>
              <a:buNone/>
            </a:pPr>
            <a:r>
              <a:rPr lang="no" sz="1800" u="sng">
                <a:solidFill>
                  <a:schemeClr val="hlink"/>
                </a:solidFill>
                <a:hlinkClick r:id="rId3"/>
              </a:rPr>
              <a:t>Les for meg!</a:t>
            </a:r>
            <a:endParaRPr sz="1800">
              <a:solidFill>
                <a:schemeClr val="dk2"/>
              </a:solidFill>
            </a:endParaRPr>
          </a:p>
          <a:p>
            <a:pPr marL="0" lvl="0" indent="0" algn="ctr" rtl="0">
              <a:spcBef>
                <a:spcPts val="0"/>
              </a:spcBef>
              <a:spcAft>
                <a:spcPts val="0"/>
              </a:spcAft>
              <a:buNone/>
            </a:pPr>
            <a:endParaRPr sz="1800">
              <a:solidFill>
                <a:schemeClr val="dk2"/>
              </a:solidFill>
            </a:endParaRPr>
          </a:p>
        </p:txBody>
      </p:sp>
      <p:pic>
        <p:nvPicPr>
          <p:cNvPr id="180" name="Google Shape;180;p28"/>
          <p:cNvPicPr preferRelativeResize="0"/>
          <p:nvPr/>
        </p:nvPicPr>
        <p:blipFill rotWithShape="1">
          <a:blip r:embed="rId4">
            <a:alphaModFix/>
          </a:blip>
          <a:srcRect t="20083"/>
          <a:stretch/>
        </p:blipFill>
        <p:spPr>
          <a:xfrm>
            <a:off x="6167025" y="2503850"/>
            <a:ext cx="2107547" cy="2245753"/>
          </a:xfrm>
          <a:prstGeom prst="rect">
            <a:avLst/>
          </a:prstGeom>
          <a:noFill/>
          <a:ln>
            <a:noFill/>
          </a:ln>
        </p:spPr>
      </p:pic>
      <p:pic>
        <p:nvPicPr>
          <p:cNvPr id="181" name="Google Shape;181;p28"/>
          <p:cNvPicPr preferRelativeResize="0"/>
          <p:nvPr/>
        </p:nvPicPr>
        <p:blipFill rotWithShape="1">
          <a:blip r:embed="rId5">
            <a:alphaModFix/>
          </a:blip>
          <a:srcRect t="16409"/>
          <a:stretch/>
        </p:blipFill>
        <p:spPr>
          <a:xfrm>
            <a:off x="3618650" y="2218925"/>
            <a:ext cx="2270593" cy="2530675"/>
          </a:xfrm>
          <a:prstGeom prst="rect">
            <a:avLst/>
          </a:prstGeom>
          <a:noFill/>
          <a:ln>
            <a:noFill/>
          </a:ln>
        </p:spPr>
      </p:pic>
      <p:pic>
        <p:nvPicPr>
          <p:cNvPr id="182" name="Google Shape;182;p28"/>
          <p:cNvPicPr preferRelativeResize="0"/>
          <p:nvPr/>
        </p:nvPicPr>
        <p:blipFill rotWithShape="1">
          <a:blip r:embed="rId6">
            <a:alphaModFix/>
          </a:blip>
          <a:srcRect l="1899" t="14474" r="18987" b="18172"/>
          <a:stretch/>
        </p:blipFill>
        <p:spPr>
          <a:xfrm>
            <a:off x="6167035" y="628212"/>
            <a:ext cx="1396135" cy="1584677"/>
          </a:xfrm>
          <a:prstGeom prst="rect">
            <a:avLst/>
          </a:prstGeom>
          <a:noFill/>
          <a:ln>
            <a:noFill/>
          </a:ln>
        </p:spPr>
      </p:pic>
      <p:sp>
        <p:nvSpPr>
          <p:cNvPr id="183" name="Google Shape;183;p28"/>
          <p:cNvSpPr txBox="1"/>
          <p:nvPr/>
        </p:nvSpPr>
        <p:spPr>
          <a:xfrm>
            <a:off x="239613" y="2980213"/>
            <a:ext cx="23862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800">
                <a:solidFill>
                  <a:schemeClr val="dk1"/>
                </a:solidFill>
              </a:rPr>
              <a:t>Me vidareutviklar undervisninga </a:t>
            </a:r>
            <a:endParaRPr sz="1800">
              <a:solidFill>
                <a:schemeClr val="dk1"/>
              </a:solidFill>
            </a:endParaRPr>
          </a:p>
          <a:p>
            <a:pPr marL="0" lvl="0" indent="0" algn="ctr" rtl="0">
              <a:spcBef>
                <a:spcPts val="0"/>
              </a:spcBef>
              <a:spcAft>
                <a:spcPts val="0"/>
              </a:spcAft>
              <a:buNone/>
            </a:pPr>
            <a:r>
              <a:rPr lang="no" sz="1800">
                <a:solidFill>
                  <a:schemeClr val="dk1"/>
                </a:solidFill>
              </a:rPr>
              <a:t>i skulen og </a:t>
            </a:r>
            <a:endParaRPr sz="1800">
              <a:solidFill>
                <a:schemeClr val="dk1"/>
              </a:solidFill>
            </a:endParaRPr>
          </a:p>
          <a:p>
            <a:pPr marL="0" lvl="0" indent="0" algn="ctr" rtl="0">
              <a:spcBef>
                <a:spcPts val="0"/>
              </a:spcBef>
              <a:spcAft>
                <a:spcPts val="0"/>
              </a:spcAft>
              <a:buNone/>
            </a:pPr>
            <a:r>
              <a:rPr lang="no" sz="1800">
                <a:solidFill>
                  <a:schemeClr val="dk1"/>
                </a:solidFill>
              </a:rPr>
              <a:t>læringsstøttande aktivitetar</a:t>
            </a:r>
            <a:endParaRPr sz="1800"/>
          </a:p>
        </p:txBody>
      </p:sp>
      <p:pic>
        <p:nvPicPr>
          <p:cNvPr id="184" name="Google Shape;184;p28"/>
          <p:cNvPicPr preferRelativeResize="0"/>
          <p:nvPr/>
        </p:nvPicPr>
        <p:blipFill>
          <a:blip r:embed="rId7">
            <a:alphaModFix/>
          </a:blip>
          <a:stretch>
            <a:fillRect/>
          </a:stretch>
        </p:blipFill>
        <p:spPr>
          <a:xfrm>
            <a:off x="425227" y="872550"/>
            <a:ext cx="2014975" cy="194300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188"/>
        <p:cNvGrpSpPr/>
        <p:nvPr/>
      </p:nvGrpSpPr>
      <p:grpSpPr>
        <a:xfrm>
          <a:off x="0" y="0"/>
          <a:ext cx="0" cy="0"/>
          <a:chOff x="0" y="0"/>
          <a:chExt cx="0" cy="0"/>
        </a:xfrm>
      </p:grpSpPr>
      <p:sp>
        <p:nvSpPr>
          <p:cNvPr id="189" name="Google Shape;189;p29"/>
          <p:cNvSpPr txBox="1"/>
          <p:nvPr/>
        </p:nvSpPr>
        <p:spPr>
          <a:xfrm>
            <a:off x="4881650" y="347000"/>
            <a:ext cx="3966900" cy="214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2"/>
              </a:solidFill>
            </a:endParaRPr>
          </a:p>
          <a:p>
            <a:pPr marL="457200" lvl="0" indent="0" algn="l" rtl="0">
              <a:spcBef>
                <a:spcPts val="0"/>
              </a:spcBef>
              <a:spcAft>
                <a:spcPts val="0"/>
              </a:spcAft>
              <a:buClr>
                <a:schemeClr val="dk1"/>
              </a:buClr>
              <a:buSzPts val="1100"/>
              <a:buFont typeface="Arial"/>
              <a:buNone/>
            </a:pPr>
            <a:endParaRPr sz="1600">
              <a:solidFill>
                <a:schemeClr val="dk2"/>
              </a:solidFill>
            </a:endParaRPr>
          </a:p>
          <a:p>
            <a:pPr marL="457200" lvl="0" indent="0" algn="l" rtl="0">
              <a:spcBef>
                <a:spcPts val="0"/>
              </a:spcBef>
              <a:spcAft>
                <a:spcPts val="0"/>
              </a:spcAft>
              <a:buNone/>
            </a:pPr>
            <a:endParaRPr sz="1600">
              <a:solidFill>
                <a:schemeClr val="dk2"/>
              </a:solidFill>
            </a:endParaRPr>
          </a:p>
        </p:txBody>
      </p:sp>
      <p:sp>
        <p:nvSpPr>
          <p:cNvPr id="190" name="Google Shape;190;p29"/>
          <p:cNvSpPr txBox="1"/>
          <p:nvPr/>
        </p:nvSpPr>
        <p:spPr>
          <a:xfrm>
            <a:off x="2625813" y="181625"/>
            <a:ext cx="1774800" cy="48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1800" b="1">
                <a:solidFill>
                  <a:schemeClr val="dk2"/>
                </a:solidFill>
              </a:rPr>
              <a:t>Biblioteket</a:t>
            </a:r>
            <a:endParaRPr sz="2200" b="1" u="sng">
              <a:solidFill>
                <a:schemeClr val="dk2"/>
              </a:solidFill>
            </a:endParaRPr>
          </a:p>
          <a:p>
            <a:pPr marL="0" lvl="0" indent="0" algn="ctr" rtl="0">
              <a:spcBef>
                <a:spcPts val="0"/>
              </a:spcBef>
              <a:spcAft>
                <a:spcPts val="0"/>
              </a:spcAft>
              <a:buNone/>
            </a:pPr>
            <a:endParaRPr sz="1800">
              <a:solidFill>
                <a:schemeClr val="dk2"/>
              </a:solidFill>
            </a:endParaRPr>
          </a:p>
          <a:p>
            <a:pPr marL="0" lvl="0" indent="0" algn="ctr" rtl="0">
              <a:spcBef>
                <a:spcPts val="0"/>
              </a:spcBef>
              <a:spcAft>
                <a:spcPts val="0"/>
              </a:spcAft>
              <a:buNone/>
            </a:pPr>
            <a:r>
              <a:rPr lang="no" sz="1800">
                <a:solidFill>
                  <a:schemeClr val="dk2"/>
                </a:solidFill>
              </a:rPr>
              <a:t>B</a:t>
            </a:r>
            <a:endParaRPr sz="1800">
              <a:solidFill>
                <a:schemeClr val="dk2"/>
              </a:solidFill>
            </a:endParaRPr>
          </a:p>
        </p:txBody>
      </p:sp>
      <p:sp>
        <p:nvSpPr>
          <p:cNvPr id="191" name="Google Shape;191;p29"/>
          <p:cNvSpPr txBox="1"/>
          <p:nvPr/>
        </p:nvSpPr>
        <p:spPr>
          <a:xfrm>
            <a:off x="239624" y="2980225"/>
            <a:ext cx="21114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800">
                <a:solidFill>
                  <a:schemeClr val="dk1"/>
                </a:solidFill>
              </a:rPr>
              <a:t>Me vidareutviklar undervisninga </a:t>
            </a:r>
            <a:endParaRPr sz="1800">
              <a:solidFill>
                <a:schemeClr val="dk1"/>
              </a:solidFill>
            </a:endParaRPr>
          </a:p>
          <a:p>
            <a:pPr marL="0" lvl="0" indent="0" algn="ctr" rtl="0">
              <a:spcBef>
                <a:spcPts val="0"/>
              </a:spcBef>
              <a:spcAft>
                <a:spcPts val="0"/>
              </a:spcAft>
              <a:buNone/>
            </a:pPr>
            <a:r>
              <a:rPr lang="no" sz="1800">
                <a:solidFill>
                  <a:schemeClr val="dk1"/>
                </a:solidFill>
              </a:rPr>
              <a:t>i skulen og </a:t>
            </a:r>
            <a:endParaRPr sz="1800">
              <a:solidFill>
                <a:schemeClr val="dk1"/>
              </a:solidFill>
            </a:endParaRPr>
          </a:p>
          <a:p>
            <a:pPr marL="0" lvl="0" indent="0" algn="ctr" rtl="0">
              <a:spcBef>
                <a:spcPts val="0"/>
              </a:spcBef>
              <a:spcAft>
                <a:spcPts val="0"/>
              </a:spcAft>
              <a:buNone/>
            </a:pPr>
            <a:r>
              <a:rPr lang="no" sz="1800">
                <a:solidFill>
                  <a:schemeClr val="dk1"/>
                </a:solidFill>
              </a:rPr>
              <a:t>læringsstøttande aktivitetar</a:t>
            </a:r>
            <a:endParaRPr sz="1800"/>
          </a:p>
        </p:txBody>
      </p:sp>
      <p:pic>
        <p:nvPicPr>
          <p:cNvPr id="192" name="Google Shape;192;p29"/>
          <p:cNvPicPr preferRelativeResize="0"/>
          <p:nvPr/>
        </p:nvPicPr>
        <p:blipFill>
          <a:blip r:embed="rId3">
            <a:alphaModFix/>
          </a:blip>
          <a:stretch>
            <a:fillRect/>
          </a:stretch>
        </p:blipFill>
        <p:spPr>
          <a:xfrm>
            <a:off x="425227" y="872550"/>
            <a:ext cx="2014975" cy="1943003"/>
          </a:xfrm>
          <a:prstGeom prst="rect">
            <a:avLst/>
          </a:prstGeom>
          <a:noFill/>
          <a:ln>
            <a:noFill/>
          </a:ln>
        </p:spPr>
      </p:pic>
      <p:pic>
        <p:nvPicPr>
          <p:cNvPr id="193" name="Google Shape;193;p29"/>
          <p:cNvPicPr preferRelativeResize="0"/>
          <p:nvPr/>
        </p:nvPicPr>
        <p:blipFill>
          <a:blip r:embed="rId4">
            <a:alphaModFix/>
          </a:blip>
          <a:stretch>
            <a:fillRect/>
          </a:stretch>
        </p:blipFill>
        <p:spPr>
          <a:xfrm>
            <a:off x="7398675" y="1944652"/>
            <a:ext cx="1222350" cy="1229198"/>
          </a:xfrm>
          <a:prstGeom prst="rect">
            <a:avLst/>
          </a:prstGeom>
          <a:noFill/>
          <a:ln>
            <a:noFill/>
          </a:ln>
        </p:spPr>
      </p:pic>
      <p:pic>
        <p:nvPicPr>
          <p:cNvPr id="194" name="Google Shape;194;p29"/>
          <p:cNvPicPr preferRelativeResize="0"/>
          <p:nvPr/>
        </p:nvPicPr>
        <p:blipFill>
          <a:blip r:embed="rId5">
            <a:alphaModFix/>
          </a:blip>
          <a:stretch>
            <a:fillRect/>
          </a:stretch>
        </p:blipFill>
        <p:spPr>
          <a:xfrm rot="-5400007">
            <a:off x="6966325" y="63314"/>
            <a:ext cx="896400" cy="2714473"/>
          </a:xfrm>
          <a:prstGeom prst="rect">
            <a:avLst/>
          </a:prstGeom>
          <a:noFill/>
          <a:ln>
            <a:noFill/>
          </a:ln>
        </p:spPr>
      </p:pic>
      <p:pic>
        <p:nvPicPr>
          <p:cNvPr id="195" name="Google Shape;195;p29"/>
          <p:cNvPicPr preferRelativeResize="0"/>
          <p:nvPr/>
        </p:nvPicPr>
        <p:blipFill>
          <a:blip r:embed="rId6">
            <a:alphaModFix/>
          </a:blip>
          <a:stretch>
            <a:fillRect/>
          </a:stretch>
        </p:blipFill>
        <p:spPr>
          <a:xfrm>
            <a:off x="6057275" y="1944654"/>
            <a:ext cx="1222350" cy="1231084"/>
          </a:xfrm>
          <a:prstGeom prst="rect">
            <a:avLst/>
          </a:prstGeom>
          <a:noFill/>
          <a:ln>
            <a:noFill/>
          </a:ln>
        </p:spPr>
      </p:pic>
      <p:pic>
        <p:nvPicPr>
          <p:cNvPr id="196" name="Google Shape;196;p29"/>
          <p:cNvPicPr preferRelativeResize="0"/>
          <p:nvPr/>
        </p:nvPicPr>
        <p:blipFill rotWithShape="1">
          <a:blip r:embed="rId7">
            <a:alphaModFix/>
          </a:blip>
          <a:srcRect t="9431" b="27230"/>
          <a:stretch/>
        </p:blipFill>
        <p:spPr>
          <a:xfrm>
            <a:off x="2625825" y="3525495"/>
            <a:ext cx="1414949" cy="1430856"/>
          </a:xfrm>
          <a:prstGeom prst="rect">
            <a:avLst/>
          </a:prstGeom>
          <a:noFill/>
          <a:ln>
            <a:noFill/>
          </a:ln>
        </p:spPr>
      </p:pic>
      <p:pic>
        <p:nvPicPr>
          <p:cNvPr id="197" name="Google Shape;197;p29"/>
          <p:cNvPicPr preferRelativeResize="0"/>
          <p:nvPr/>
        </p:nvPicPr>
        <p:blipFill rotWithShape="1">
          <a:blip r:embed="rId8">
            <a:alphaModFix/>
          </a:blip>
          <a:srcRect b="24156"/>
          <a:stretch/>
        </p:blipFill>
        <p:spPr>
          <a:xfrm>
            <a:off x="4098188" y="3552700"/>
            <a:ext cx="1414967" cy="1430876"/>
          </a:xfrm>
          <a:prstGeom prst="rect">
            <a:avLst/>
          </a:prstGeom>
          <a:noFill/>
          <a:ln>
            <a:noFill/>
          </a:ln>
        </p:spPr>
      </p:pic>
      <p:pic>
        <p:nvPicPr>
          <p:cNvPr id="198" name="Google Shape;198;p29"/>
          <p:cNvPicPr preferRelativeResize="0"/>
          <p:nvPr/>
        </p:nvPicPr>
        <p:blipFill rotWithShape="1">
          <a:blip r:embed="rId9">
            <a:alphaModFix/>
          </a:blip>
          <a:srcRect t="13175" r="9812" b="15721"/>
          <a:stretch/>
        </p:blipFill>
        <p:spPr>
          <a:xfrm>
            <a:off x="5624400" y="3552707"/>
            <a:ext cx="1361125" cy="1430856"/>
          </a:xfrm>
          <a:prstGeom prst="rect">
            <a:avLst/>
          </a:prstGeom>
          <a:noFill/>
          <a:ln>
            <a:noFill/>
          </a:ln>
        </p:spPr>
      </p:pic>
      <p:pic>
        <p:nvPicPr>
          <p:cNvPr id="199" name="Google Shape;199;p29"/>
          <p:cNvPicPr preferRelativeResize="0"/>
          <p:nvPr/>
        </p:nvPicPr>
        <p:blipFill>
          <a:blip r:embed="rId10">
            <a:alphaModFix/>
          </a:blip>
          <a:stretch>
            <a:fillRect/>
          </a:stretch>
        </p:blipFill>
        <p:spPr>
          <a:xfrm>
            <a:off x="2675050" y="710917"/>
            <a:ext cx="1361125" cy="1814833"/>
          </a:xfrm>
          <a:prstGeom prst="rect">
            <a:avLst/>
          </a:prstGeom>
          <a:noFill/>
          <a:ln>
            <a:noFill/>
          </a:ln>
        </p:spPr>
      </p:pic>
      <p:pic>
        <p:nvPicPr>
          <p:cNvPr id="200" name="Google Shape;200;p29"/>
          <p:cNvPicPr preferRelativeResize="0"/>
          <p:nvPr/>
        </p:nvPicPr>
        <p:blipFill rotWithShape="1">
          <a:blip r:embed="rId11">
            <a:alphaModFix/>
          </a:blip>
          <a:srcRect t="11770" r="13741"/>
          <a:stretch/>
        </p:blipFill>
        <p:spPr>
          <a:xfrm>
            <a:off x="4132250" y="688075"/>
            <a:ext cx="1361125" cy="1856303"/>
          </a:xfrm>
          <a:prstGeom prst="rect">
            <a:avLst/>
          </a:prstGeom>
          <a:noFill/>
          <a:ln>
            <a:noFill/>
          </a:ln>
        </p:spPr>
      </p:pic>
      <p:sp>
        <p:nvSpPr>
          <p:cNvPr id="201" name="Google Shape;201;p29"/>
          <p:cNvSpPr txBox="1"/>
          <p:nvPr/>
        </p:nvSpPr>
        <p:spPr>
          <a:xfrm>
            <a:off x="2866550" y="2980225"/>
            <a:ext cx="2015100" cy="4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chemeClr val="dk2"/>
                </a:solidFill>
              </a:rPr>
              <a:t>Skulehagen</a:t>
            </a:r>
            <a:endParaRPr sz="1800" b="1">
              <a:solidFill>
                <a:schemeClr val="dk2"/>
              </a:solidFill>
            </a:endParaRPr>
          </a:p>
        </p:txBody>
      </p:sp>
      <p:sp>
        <p:nvSpPr>
          <p:cNvPr id="202" name="Google Shape;202;p29"/>
          <p:cNvSpPr txBox="1"/>
          <p:nvPr/>
        </p:nvSpPr>
        <p:spPr>
          <a:xfrm>
            <a:off x="6429525" y="408650"/>
            <a:ext cx="2191500" cy="4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chemeClr val="dk2"/>
                </a:solidFill>
              </a:rPr>
              <a:t>Skuleområdet</a:t>
            </a:r>
            <a:endParaRPr sz="1800" b="1">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206"/>
        <p:cNvGrpSpPr/>
        <p:nvPr/>
      </p:nvGrpSpPr>
      <p:grpSpPr>
        <a:xfrm>
          <a:off x="0" y="0"/>
          <a:ext cx="0" cy="0"/>
          <a:chOff x="0" y="0"/>
          <a:chExt cx="0" cy="0"/>
        </a:xfrm>
      </p:grpSpPr>
      <p:sp>
        <p:nvSpPr>
          <p:cNvPr id="207" name="Google Shape;207;p30"/>
          <p:cNvSpPr txBox="1"/>
          <p:nvPr/>
        </p:nvSpPr>
        <p:spPr>
          <a:xfrm>
            <a:off x="2625850" y="181625"/>
            <a:ext cx="3276300" cy="85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1800" b="1">
                <a:solidFill>
                  <a:schemeClr val="dk2"/>
                </a:solidFill>
              </a:rPr>
              <a:t>DKS</a:t>
            </a:r>
            <a:endParaRPr sz="1800" b="1">
              <a:solidFill>
                <a:schemeClr val="dk2"/>
              </a:solidFill>
            </a:endParaRPr>
          </a:p>
          <a:p>
            <a:pPr marL="0" lvl="0" indent="0" algn="ctr" rtl="0">
              <a:spcBef>
                <a:spcPts val="0"/>
              </a:spcBef>
              <a:spcAft>
                <a:spcPts val="0"/>
              </a:spcAft>
              <a:buNone/>
            </a:pPr>
            <a:r>
              <a:rPr lang="no" sz="1800" b="1">
                <a:solidFill>
                  <a:schemeClr val="dk2"/>
                </a:solidFill>
              </a:rPr>
              <a:t>Den kulturelle skulesekken</a:t>
            </a:r>
            <a:endParaRPr sz="2200" b="1" u="sng">
              <a:solidFill>
                <a:schemeClr val="dk2"/>
              </a:solidFill>
            </a:endParaRPr>
          </a:p>
          <a:p>
            <a:pPr marL="0" lvl="0" indent="0" algn="ctr" rtl="0">
              <a:spcBef>
                <a:spcPts val="0"/>
              </a:spcBef>
              <a:spcAft>
                <a:spcPts val="0"/>
              </a:spcAft>
              <a:buNone/>
            </a:pPr>
            <a:endParaRPr sz="1800">
              <a:solidFill>
                <a:schemeClr val="dk2"/>
              </a:solidFill>
            </a:endParaRPr>
          </a:p>
          <a:p>
            <a:pPr marL="0" lvl="0" indent="0" algn="ctr" rtl="0">
              <a:spcBef>
                <a:spcPts val="0"/>
              </a:spcBef>
              <a:spcAft>
                <a:spcPts val="0"/>
              </a:spcAft>
              <a:buNone/>
            </a:pPr>
            <a:r>
              <a:rPr lang="no" sz="1800">
                <a:solidFill>
                  <a:schemeClr val="dk2"/>
                </a:solidFill>
              </a:rPr>
              <a:t>B</a:t>
            </a:r>
            <a:endParaRPr sz="1800">
              <a:solidFill>
                <a:schemeClr val="dk2"/>
              </a:solidFill>
            </a:endParaRPr>
          </a:p>
        </p:txBody>
      </p:sp>
      <p:sp>
        <p:nvSpPr>
          <p:cNvPr id="208" name="Google Shape;208;p30"/>
          <p:cNvSpPr txBox="1"/>
          <p:nvPr/>
        </p:nvSpPr>
        <p:spPr>
          <a:xfrm>
            <a:off x="239624" y="2980225"/>
            <a:ext cx="2111400" cy="1569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800">
                <a:solidFill>
                  <a:schemeClr val="dk1"/>
                </a:solidFill>
              </a:rPr>
              <a:t>Me vidareutviklar undervisninga </a:t>
            </a:r>
            <a:endParaRPr sz="1800">
              <a:solidFill>
                <a:schemeClr val="dk1"/>
              </a:solidFill>
            </a:endParaRPr>
          </a:p>
          <a:p>
            <a:pPr marL="0" lvl="0" indent="0" algn="ctr" rtl="0">
              <a:spcBef>
                <a:spcPts val="0"/>
              </a:spcBef>
              <a:spcAft>
                <a:spcPts val="0"/>
              </a:spcAft>
              <a:buNone/>
            </a:pPr>
            <a:r>
              <a:rPr lang="no" sz="1800">
                <a:solidFill>
                  <a:schemeClr val="dk1"/>
                </a:solidFill>
              </a:rPr>
              <a:t>i skulen og </a:t>
            </a:r>
            <a:endParaRPr sz="1800">
              <a:solidFill>
                <a:schemeClr val="dk1"/>
              </a:solidFill>
            </a:endParaRPr>
          </a:p>
          <a:p>
            <a:pPr marL="0" lvl="0" indent="0" algn="ctr" rtl="0">
              <a:spcBef>
                <a:spcPts val="0"/>
              </a:spcBef>
              <a:spcAft>
                <a:spcPts val="0"/>
              </a:spcAft>
              <a:buNone/>
            </a:pPr>
            <a:r>
              <a:rPr lang="no" sz="1800">
                <a:solidFill>
                  <a:schemeClr val="dk1"/>
                </a:solidFill>
              </a:rPr>
              <a:t>læringsstøttande aktivitetar</a:t>
            </a:r>
            <a:endParaRPr sz="1800"/>
          </a:p>
        </p:txBody>
      </p:sp>
      <p:pic>
        <p:nvPicPr>
          <p:cNvPr id="209" name="Google Shape;209;p30"/>
          <p:cNvPicPr preferRelativeResize="0"/>
          <p:nvPr/>
        </p:nvPicPr>
        <p:blipFill>
          <a:blip r:embed="rId3">
            <a:alphaModFix/>
          </a:blip>
          <a:stretch>
            <a:fillRect/>
          </a:stretch>
        </p:blipFill>
        <p:spPr>
          <a:xfrm>
            <a:off x="425227" y="872550"/>
            <a:ext cx="2014975" cy="1943003"/>
          </a:xfrm>
          <a:prstGeom prst="rect">
            <a:avLst/>
          </a:prstGeom>
          <a:noFill/>
          <a:ln>
            <a:noFill/>
          </a:ln>
        </p:spPr>
      </p:pic>
      <p:sp>
        <p:nvSpPr>
          <p:cNvPr id="210" name="Google Shape;210;p30"/>
          <p:cNvSpPr txBox="1"/>
          <p:nvPr/>
        </p:nvSpPr>
        <p:spPr>
          <a:xfrm>
            <a:off x="3479925" y="2936725"/>
            <a:ext cx="1712400" cy="41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chemeClr val="dk2"/>
                </a:solidFill>
              </a:rPr>
              <a:t>BlimE-dansen</a:t>
            </a:r>
            <a:endParaRPr sz="1800" b="1">
              <a:solidFill>
                <a:schemeClr val="dk2"/>
              </a:solidFill>
            </a:endParaRPr>
          </a:p>
        </p:txBody>
      </p:sp>
      <p:pic>
        <p:nvPicPr>
          <p:cNvPr id="211" name="Google Shape;211;p30"/>
          <p:cNvPicPr preferRelativeResize="0"/>
          <p:nvPr/>
        </p:nvPicPr>
        <p:blipFill>
          <a:blip r:embed="rId4">
            <a:alphaModFix/>
          </a:blip>
          <a:stretch>
            <a:fillRect/>
          </a:stretch>
        </p:blipFill>
        <p:spPr>
          <a:xfrm>
            <a:off x="2929275" y="931943"/>
            <a:ext cx="2669449" cy="1710874"/>
          </a:xfrm>
          <a:prstGeom prst="rect">
            <a:avLst/>
          </a:prstGeom>
          <a:noFill/>
          <a:ln>
            <a:noFill/>
          </a:ln>
        </p:spPr>
      </p:pic>
      <p:sp>
        <p:nvSpPr>
          <p:cNvPr id="212" name="Google Shape;212;p30"/>
          <p:cNvSpPr txBox="1"/>
          <p:nvPr/>
        </p:nvSpPr>
        <p:spPr>
          <a:xfrm>
            <a:off x="5748925" y="605626"/>
            <a:ext cx="3276300" cy="70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o" sz="1800" b="1">
                <a:solidFill>
                  <a:schemeClr val="dk2"/>
                </a:solidFill>
              </a:rPr>
              <a:t>TL</a:t>
            </a:r>
            <a:endParaRPr sz="1800" b="1">
              <a:solidFill>
                <a:schemeClr val="dk2"/>
              </a:solidFill>
            </a:endParaRPr>
          </a:p>
          <a:p>
            <a:pPr marL="0" lvl="0" indent="0" algn="ctr" rtl="0">
              <a:spcBef>
                <a:spcPts val="0"/>
              </a:spcBef>
              <a:spcAft>
                <a:spcPts val="0"/>
              </a:spcAft>
              <a:buNone/>
            </a:pPr>
            <a:r>
              <a:rPr lang="no" sz="1800" b="1">
                <a:solidFill>
                  <a:schemeClr val="dk2"/>
                </a:solidFill>
              </a:rPr>
              <a:t>Trivselslederprogrammet</a:t>
            </a:r>
            <a:endParaRPr sz="2200" b="1" u="sng">
              <a:solidFill>
                <a:schemeClr val="dk2"/>
              </a:solidFill>
            </a:endParaRPr>
          </a:p>
          <a:p>
            <a:pPr marL="0" lvl="0" indent="0" algn="ctr" rtl="0">
              <a:spcBef>
                <a:spcPts val="0"/>
              </a:spcBef>
              <a:spcAft>
                <a:spcPts val="0"/>
              </a:spcAft>
              <a:buNone/>
            </a:pPr>
            <a:endParaRPr sz="1800">
              <a:solidFill>
                <a:schemeClr val="dk2"/>
              </a:solidFill>
            </a:endParaRPr>
          </a:p>
          <a:p>
            <a:pPr marL="0" lvl="0" indent="0" algn="ctr" rtl="0">
              <a:spcBef>
                <a:spcPts val="0"/>
              </a:spcBef>
              <a:spcAft>
                <a:spcPts val="0"/>
              </a:spcAft>
              <a:buNone/>
            </a:pPr>
            <a:endParaRPr sz="1800">
              <a:solidFill>
                <a:schemeClr val="dk2"/>
              </a:solidFill>
            </a:endParaRPr>
          </a:p>
        </p:txBody>
      </p:sp>
      <p:pic>
        <p:nvPicPr>
          <p:cNvPr id="213" name="Google Shape;213;p30"/>
          <p:cNvPicPr preferRelativeResize="0"/>
          <p:nvPr/>
        </p:nvPicPr>
        <p:blipFill>
          <a:blip r:embed="rId5">
            <a:alphaModFix/>
          </a:blip>
          <a:stretch>
            <a:fillRect/>
          </a:stretch>
        </p:blipFill>
        <p:spPr>
          <a:xfrm>
            <a:off x="6549125" y="1349100"/>
            <a:ext cx="1899239" cy="1430875"/>
          </a:xfrm>
          <a:prstGeom prst="rect">
            <a:avLst/>
          </a:prstGeom>
          <a:noFill/>
          <a:ln>
            <a:noFill/>
          </a:ln>
        </p:spPr>
      </p:pic>
      <p:pic>
        <p:nvPicPr>
          <p:cNvPr id="214" name="Google Shape;214;p30"/>
          <p:cNvPicPr preferRelativeResize="0"/>
          <p:nvPr/>
        </p:nvPicPr>
        <p:blipFill>
          <a:blip r:embed="rId6">
            <a:alphaModFix/>
          </a:blip>
          <a:stretch>
            <a:fillRect/>
          </a:stretch>
        </p:blipFill>
        <p:spPr>
          <a:xfrm>
            <a:off x="2625850" y="3456593"/>
            <a:ext cx="3478975" cy="1093525"/>
          </a:xfrm>
          <a:prstGeom prst="rect">
            <a:avLst/>
          </a:prstGeom>
          <a:noFill/>
          <a:ln>
            <a:noFill/>
          </a:ln>
        </p:spPr>
      </p:pic>
      <p:sp>
        <p:nvSpPr>
          <p:cNvPr id="215" name="Google Shape;215;p30"/>
          <p:cNvSpPr txBox="1"/>
          <p:nvPr/>
        </p:nvSpPr>
        <p:spPr>
          <a:xfrm>
            <a:off x="6327740" y="2952436"/>
            <a:ext cx="2577000" cy="4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o" sz="1800" b="1">
                <a:solidFill>
                  <a:schemeClr val="dk2"/>
                </a:solidFill>
              </a:rPr>
              <a:t>Ungt entreprenørskap</a:t>
            </a:r>
            <a:endParaRPr sz="1800" b="1">
              <a:solidFill>
                <a:schemeClr val="dk2"/>
              </a:solidFill>
            </a:endParaRPr>
          </a:p>
        </p:txBody>
      </p:sp>
      <p:pic>
        <p:nvPicPr>
          <p:cNvPr id="216" name="Google Shape;216;p30"/>
          <p:cNvPicPr preferRelativeResize="0"/>
          <p:nvPr/>
        </p:nvPicPr>
        <p:blipFill>
          <a:blip r:embed="rId7">
            <a:alphaModFix/>
          </a:blip>
          <a:stretch>
            <a:fillRect/>
          </a:stretch>
        </p:blipFill>
        <p:spPr>
          <a:xfrm>
            <a:off x="6768580" y="3361091"/>
            <a:ext cx="1508875" cy="13827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220"/>
        <p:cNvGrpSpPr/>
        <p:nvPr/>
      </p:nvGrpSpPr>
      <p:grpSpPr>
        <a:xfrm>
          <a:off x="0" y="0"/>
          <a:ext cx="0" cy="0"/>
          <a:chOff x="0" y="0"/>
          <a:chExt cx="0" cy="0"/>
        </a:xfrm>
      </p:grpSpPr>
      <p:sp>
        <p:nvSpPr>
          <p:cNvPr id="221" name="Google Shape;221;p31"/>
          <p:cNvSpPr txBox="1"/>
          <p:nvPr/>
        </p:nvSpPr>
        <p:spPr>
          <a:xfrm>
            <a:off x="4881650" y="347000"/>
            <a:ext cx="3966900" cy="214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2"/>
              </a:solidFill>
            </a:endParaRPr>
          </a:p>
          <a:p>
            <a:pPr marL="457200" lvl="0" indent="0" algn="l" rtl="0">
              <a:spcBef>
                <a:spcPts val="0"/>
              </a:spcBef>
              <a:spcAft>
                <a:spcPts val="0"/>
              </a:spcAft>
              <a:buClr>
                <a:schemeClr val="dk1"/>
              </a:buClr>
              <a:buSzPts val="1100"/>
              <a:buFont typeface="Arial"/>
              <a:buNone/>
            </a:pPr>
            <a:endParaRPr sz="1600">
              <a:solidFill>
                <a:schemeClr val="dk2"/>
              </a:solidFill>
            </a:endParaRPr>
          </a:p>
          <a:p>
            <a:pPr marL="457200" lvl="0" indent="0" algn="l" rtl="0">
              <a:spcBef>
                <a:spcPts val="0"/>
              </a:spcBef>
              <a:spcAft>
                <a:spcPts val="0"/>
              </a:spcAft>
              <a:buNone/>
            </a:pPr>
            <a:endParaRPr sz="1600">
              <a:solidFill>
                <a:schemeClr val="dk2"/>
              </a:solidFill>
            </a:endParaRPr>
          </a:p>
        </p:txBody>
      </p:sp>
      <p:sp>
        <p:nvSpPr>
          <p:cNvPr id="222" name="Google Shape;222;p31"/>
          <p:cNvSpPr txBox="1"/>
          <p:nvPr/>
        </p:nvSpPr>
        <p:spPr>
          <a:xfrm>
            <a:off x="2625813" y="181625"/>
            <a:ext cx="1774800" cy="48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800">
              <a:solidFill>
                <a:schemeClr val="dk2"/>
              </a:solidFill>
            </a:endParaRPr>
          </a:p>
        </p:txBody>
      </p:sp>
      <p:sp>
        <p:nvSpPr>
          <p:cNvPr id="223" name="Google Shape;223;p31"/>
          <p:cNvSpPr txBox="1"/>
          <p:nvPr/>
        </p:nvSpPr>
        <p:spPr>
          <a:xfrm>
            <a:off x="239613" y="2980213"/>
            <a:ext cx="23862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2400">
                <a:solidFill>
                  <a:schemeClr val="dk1"/>
                </a:solidFill>
              </a:rPr>
              <a:t>Eit trygt arbeids- og læringsmiljø</a:t>
            </a:r>
            <a:endParaRPr sz="2400"/>
          </a:p>
        </p:txBody>
      </p:sp>
      <p:sp>
        <p:nvSpPr>
          <p:cNvPr id="224" name="Google Shape;224;p31"/>
          <p:cNvSpPr txBox="1"/>
          <p:nvPr/>
        </p:nvSpPr>
        <p:spPr>
          <a:xfrm>
            <a:off x="6429525" y="408650"/>
            <a:ext cx="2191500" cy="48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chemeClr val="dk2"/>
              </a:solidFill>
            </a:endParaRPr>
          </a:p>
        </p:txBody>
      </p:sp>
      <p:pic>
        <p:nvPicPr>
          <p:cNvPr id="225" name="Google Shape;225;p31"/>
          <p:cNvPicPr preferRelativeResize="0"/>
          <p:nvPr/>
        </p:nvPicPr>
        <p:blipFill>
          <a:blip r:embed="rId3">
            <a:alphaModFix/>
          </a:blip>
          <a:stretch>
            <a:fillRect/>
          </a:stretch>
        </p:blipFill>
        <p:spPr>
          <a:xfrm>
            <a:off x="152375" y="161300"/>
            <a:ext cx="2352425" cy="2410450"/>
          </a:xfrm>
          <a:prstGeom prst="rect">
            <a:avLst/>
          </a:prstGeom>
          <a:noFill/>
          <a:ln>
            <a:noFill/>
          </a:ln>
        </p:spPr>
      </p:pic>
      <p:sp>
        <p:nvSpPr>
          <p:cNvPr id="226" name="Google Shape;226;p31"/>
          <p:cNvSpPr txBox="1"/>
          <p:nvPr/>
        </p:nvSpPr>
        <p:spPr>
          <a:xfrm>
            <a:off x="3319325" y="989125"/>
            <a:ext cx="3966900" cy="178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2400" u="sng">
                <a:solidFill>
                  <a:schemeClr val="hlink"/>
                </a:solidFill>
                <a:hlinkClick r:id="rId4"/>
              </a:rPr>
              <a:t>Skoleløftet</a:t>
            </a:r>
            <a:endParaRPr sz="2400"/>
          </a:p>
          <a:p>
            <a:pPr marL="0" lvl="0" indent="0" algn="ctr" rtl="0">
              <a:spcBef>
                <a:spcPts val="0"/>
              </a:spcBef>
              <a:spcAft>
                <a:spcPts val="0"/>
              </a:spcAft>
              <a:buNone/>
            </a:pPr>
            <a:r>
              <a:rPr lang="no" sz="1600"/>
              <a:t>for 5. og 6.trinn</a:t>
            </a:r>
            <a:endParaRPr sz="1600"/>
          </a:p>
          <a:p>
            <a:pPr marL="0" lvl="0" indent="0" algn="ctr" rtl="0">
              <a:spcBef>
                <a:spcPts val="0"/>
              </a:spcBef>
              <a:spcAft>
                <a:spcPts val="0"/>
              </a:spcAft>
              <a:buNone/>
            </a:pPr>
            <a:endParaRPr sz="1600"/>
          </a:p>
          <a:p>
            <a:pPr marL="0" lvl="0" indent="0" algn="ctr" rtl="0">
              <a:spcBef>
                <a:spcPts val="0"/>
              </a:spcBef>
              <a:spcAft>
                <a:spcPts val="0"/>
              </a:spcAft>
              <a:buNone/>
            </a:pPr>
            <a:r>
              <a:rPr lang="no" sz="1600"/>
              <a:t>Eit samfunnsprosjekt for å bidra til å styrke skulemiljø og fellesskap i vår region.</a:t>
            </a:r>
            <a:endParaRPr sz="1600"/>
          </a:p>
        </p:txBody>
      </p:sp>
      <p:pic>
        <p:nvPicPr>
          <p:cNvPr id="227" name="Google Shape;227;p31"/>
          <p:cNvPicPr preferRelativeResize="0"/>
          <p:nvPr/>
        </p:nvPicPr>
        <p:blipFill>
          <a:blip r:embed="rId5">
            <a:alphaModFix/>
          </a:blip>
          <a:stretch>
            <a:fillRect/>
          </a:stretch>
        </p:blipFill>
        <p:spPr>
          <a:xfrm>
            <a:off x="3659700" y="2980225"/>
            <a:ext cx="3286125" cy="9620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8F9E5"/>
        </a:solidFill>
        <a:effectLst/>
      </p:bgPr>
    </p:bg>
    <p:spTree>
      <p:nvGrpSpPr>
        <p:cNvPr id="1" name="Shape 231"/>
        <p:cNvGrpSpPr/>
        <p:nvPr/>
      </p:nvGrpSpPr>
      <p:grpSpPr>
        <a:xfrm>
          <a:off x="0" y="0"/>
          <a:ext cx="0" cy="0"/>
          <a:chOff x="0" y="0"/>
          <a:chExt cx="0" cy="0"/>
        </a:xfrm>
      </p:grpSpPr>
      <p:pic>
        <p:nvPicPr>
          <p:cNvPr id="232" name="Google Shape;232;p32"/>
          <p:cNvPicPr preferRelativeResize="0"/>
          <p:nvPr/>
        </p:nvPicPr>
        <p:blipFill>
          <a:blip r:embed="rId3">
            <a:alphaModFix/>
          </a:blip>
          <a:stretch>
            <a:fillRect/>
          </a:stretch>
        </p:blipFill>
        <p:spPr>
          <a:xfrm rot="-5400000">
            <a:off x="1683400" y="-2140600"/>
            <a:ext cx="6012100" cy="93789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905</TotalTime>
  <Words>945</Words>
  <Application>Microsoft Office PowerPoint</Application>
  <PresentationFormat>Skjermfremvisning (16:9)</PresentationFormat>
  <Paragraphs>173</Paragraphs>
  <Slides>20</Slides>
  <Notes>20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20</vt:i4>
      </vt:variant>
    </vt:vector>
  </HeadingPairs>
  <TitlesOfParts>
    <vt:vector size="23" baseType="lpstr">
      <vt:lpstr>Arial</vt:lpstr>
      <vt:lpstr>Verdana</vt:lpstr>
      <vt:lpstr>Simple Light</vt:lpstr>
      <vt:lpstr>PowerPoint-presentasjon</vt:lpstr>
      <vt:lpstr>Agenda:  Informasjon frå leiinga  Informasjon frå lærarane  Val av klassekontaktar og FAU</vt:lpstr>
      <vt:lpstr>Skulen sin plikt til å informera </vt:lpstr>
      <vt:lpstr>Vikevåg skule 2026-2027 </vt:lpstr>
      <vt:lpstr>PowerPoint-presentasjon</vt:lpstr>
      <vt:lpstr>Strategi for kvalitet   “Skolen skal samarbeide med foreldre om opplæringen til eleven, og foreldrene har et medansvar for å utvikle et godt lærings- og skolemiljø.” </vt:lpstr>
      <vt:lpstr>PowerPoint-presentasjon</vt:lpstr>
      <vt:lpstr>PowerPoint-presentasjon</vt:lpstr>
      <vt:lpstr>Vikevåg skule sin visjon:  “Godt å vera, mykje å læra.” </vt:lpstr>
      <vt:lpstr>PowerPoint-presentasjon</vt:lpstr>
      <vt:lpstr>PowerPoint-presentasjon</vt:lpstr>
      <vt:lpstr>Vikevåg skule sine satsningsområder:   Skule/heim-samarbeid  Engasjerande lesing  Sosial kompetanse m/Mitt val</vt:lpstr>
      <vt:lpstr>Engasjerande lesing:  * Engasjerande lesing handler om vilkår som må være til stades for at  elevane skal engasjere seg i læringsarbeidet på skulen (elevengasjement og motivasjon)  * Oppdrag knytta til undervisningsopplegg som skal erfaringsdelast </vt:lpstr>
      <vt:lpstr>PowerPoint-presentasjon</vt:lpstr>
      <vt:lpstr>Vigilo til heim/skule-samarbeid </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Marianne Kahrs</dc:creator>
  <cp:lastModifiedBy>Marianne Kahrs</cp:lastModifiedBy>
  <cp:revision>2</cp:revision>
  <dcterms:modified xsi:type="dcterms:W3CDTF">2026-09-24T05:55:57Z</dcterms:modified>
</cp:coreProperties>
</file>